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3" r:id="rId3"/>
    <p:sldId id="257" r:id="rId4"/>
    <p:sldId id="279" r:id="rId5"/>
    <p:sldId id="292" r:id="rId6"/>
    <p:sldId id="301" r:id="rId7"/>
    <p:sldId id="304" r:id="rId8"/>
    <p:sldId id="311" r:id="rId9"/>
    <p:sldId id="289" r:id="rId10"/>
    <p:sldId id="331" r:id="rId11"/>
    <p:sldId id="305" r:id="rId12"/>
    <p:sldId id="314" r:id="rId13"/>
    <p:sldId id="323" r:id="rId14"/>
    <p:sldId id="317" r:id="rId15"/>
    <p:sldId id="306" r:id="rId16"/>
    <p:sldId id="320" r:id="rId17"/>
    <p:sldId id="307" r:id="rId18"/>
    <p:sldId id="324" r:id="rId19"/>
    <p:sldId id="297" r:id="rId20"/>
    <p:sldId id="298" r:id="rId21"/>
    <p:sldId id="299" r:id="rId22"/>
    <p:sldId id="330" r:id="rId23"/>
    <p:sldId id="286" r:id="rId24"/>
    <p:sldId id="294" r:id="rId25"/>
    <p:sldId id="295" r:id="rId26"/>
    <p:sldId id="326" r:id="rId27"/>
    <p:sldId id="325" r:id="rId28"/>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3" d="2"/>
        <a:sy n="3" d="2"/>
      </p:scale>
      <p:origin x="0" y="0"/>
    </p:cViewPr>
  </p:notesTextViewPr>
  <p:notesViewPr>
    <p:cSldViewPr>
      <p:cViewPr varScale="1">
        <p:scale>
          <a:sx n="65" d="100"/>
          <a:sy n="65" d="100"/>
        </p:scale>
        <p:origin x="265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erver\Juan%20Giron\INFORMES\HECHOS%20RELEVANTES\2019\Febrero\Libro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erver\Juan%20Giron\INFORMES\HECHOS%20RELEVANTES\2019\Febrero\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s-GT" b="1" dirty="0"/>
              <a:t>Máxima capacidad e importación ELS vs MW requeridos en CF con retiros en El Salvador </a:t>
            </a:r>
            <a:r>
              <a:rPr lang="es-GT" b="1" dirty="0" smtClean="0"/>
              <a:t>(23/02/2019</a:t>
            </a:r>
            <a:r>
              <a:rPr lang="es-GT" b="1" dirty="0"/>
              <a:t>)</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s-GT"/>
        </a:p>
      </c:txPr>
    </c:title>
    <c:autoTitleDeleted val="0"/>
    <c:plotArea>
      <c:layout/>
      <c:barChart>
        <c:barDir val="col"/>
        <c:grouping val="clustered"/>
        <c:varyColors val="0"/>
        <c:ser>
          <c:idx val="0"/>
          <c:order val="0"/>
          <c:tx>
            <c:strRef>
              <c:f>Hoja3!$F$2</c:f>
              <c:strCache>
                <c:ptCount val="1"/>
                <c:pt idx="0">
                  <c:v>Máxima Capacidad Disponible</c:v>
                </c:pt>
              </c:strCache>
            </c:strRef>
          </c:tx>
          <c:spPr>
            <a:solidFill>
              <a:schemeClr val="accent1"/>
            </a:solidFill>
            <a:ln>
              <a:noFill/>
            </a:ln>
            <a:effectLst/>
          </c:spPr>
          <c:invertIfNegative val="0"/>
          <c:cat>
            <c:numRef>
              <c:f>Hoja3!$A$3:$A$26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Hoja3!$F$3:$F$26</c:f>
              <c:numCache>
                <c:formatCode>0</c:formatCode>
                <c:ptCount val="24"/>
                <c:pt idx="0">
                  <c:v>210</c:v>
                </c:pt>
                <c:pt idx="1">
                  <c:v>155</c:v>
                </c:pt>
                <c:pt idx="2">
                  <c:v>155</c:v>
                </c:pt>
                <c:pt idx="3">
                  <c:v>155</c:v>
                </c:pt>
                <c:pt idx="4">
                  <c:v>155</c:v>
                </c:pt>
                <c:pt idx="5">
                  <c:v>155</c:v>
                </c:pt>
                <c:pt idx="6">
                  <c:v>235</c:v>
                </c:pt>
                <c:pt idx="7">
                  <c:v>255</c:v>
                </c:pt>
                <c:pt idx="8">
                  <c:v>285</c:v>
                </c:pt>
                <c:pt idx="9">
                  <c:v>290</c:v>
                </c:pt>
                <c:pt idx="10">
                  <c:v>290</c:v>
                </c:pt>
                <c:pt idx="11">
                  <c:v>290</c:v>
                </c:pt>
                <c:pt idx="12">
                  <c:v>290</c:v>
                </c:pt>
                <c:pt idx="13">
                  <c:v>290</c:v>
                </c:pt>
                <c:pt idx="14">
                  <c:v>290</c:v>
                </c:pt>
                <c:pt idx="15">
                  <c:v>290</c:v>
                </c:pt>
                <c:pt idx="16">
                  <c:v>290</c:v>
                </c:pt>
                <c:pt idx="17">
                  <c:v>300</c:v>
                </c:pt>
                <c:pt idx="18">
                  <c:v>300</c:v>
                </c:pt>
                <c:pt idx="19">
                  <c:v>300</c:v>
                </c:pt>
                <c:pt idx="20">
                  <c:v>300</c:v>
                </c:pt>
                <c:pt idx="21">
                  <c:v>300</c:v>
                </c:pt>
                <c:pt idx="22">
                  <c:v>210</c:v>
                </c:pt>
                <c:pt idx="23">
                  <c:v>210</c:v>
                </c:pt>
              </c:numCache>
            </c:numRef>
          </c:val>
        </c:ser>
        <c:ser>
          <c:idx val="1"/>
          <c:order val="1"/>
          <c:tx>
            <c:strRef>
              <c:f>Hoja3!$G$2</c:f>
              <c:strCache>
                <c:ptCount val="1"/>
                <c:pt idx="0">
                  <c:v>MW Requeridos CF</c:v>
                </c:pt>
              </c:strCache>
            </c:strRef>
          </c:tx>
          <c:spPr>
            <a:solidFill>
              <a:schemeClr val="accent2"/>
            </a:solidFill>
            <a:ln>
              <a:noFill/>
            </a:ln>
            <a:effectLst/>
          </c:spPr>
          <c:invertIfNegative val="0"/>
          <c:cat>
            <c:numRef>
              <c:f>Hoja3!$A$3:$A$26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Hoja3!$G$3:$G$26</c:f>
              <c:numCache>
                <c:formatCode>0</c:formatCode>
                <c:ptCount val="24"/>
                <c:pt idx="0">
                  <c:v>196.49600000000001</c:v>
                </c:pt>
                <c:pt idx="1">
                  <c:v>176.49600000000001</c:v>
                </c:pt>
                <c:pt idx="2">
                  <c:v>176.49600000000001</c:v>
                </c:pt>
                <c:pt idx="3">
                  <c:v>176.49600000000001</c:v>
                </c:pt>
                <c:pt idx="4">
                  <c:v>176.49600000000001</c:v>
                </c:pt>
                <c:pt idx="5">
                  <c:v>196.49600000000001</c:v>
                </c:pt>
                <c:pt idx="6">
                  <c:v>190.49600000000001</c:v>
                </c:pt>
                <c:pt idx="7">
                  <c:v>198.49600000000001</c:v>
                </c:pt>
                <c:pt idx="8">
                  <c:v>198.49600000000001</c:v>
                </c:pt>
                <c:pt idx="9">
                  <c:v>200.49600000000001</c:v>
                </c:pt>
                <c:pt idx="10">
                  <c:v>200.49600000000001</c:v>
                </c:pt>
                <c:pt idx="11">
                  <c:v>200.49600000000001</c:v>
                </c:pt>
                <c:pt idx="12">
                  <c:v>200.49600000000001</c:v>
                </c:pt>
                <c:pt idx="13">
                  <c:v>200.49600000000001</c:v>
                </c:pt>
                <c:pt idx="14">
                  <c:v>200.49600000000001</c:v>
                </c:pt>
                <c:pt idx="15">
                  <c:v>200.49600000000001</c:v>
                </c:pt>
                <c:pt idx="16">
                  <c:v>200.49600000000001</c:v>
                </c:pt>
                <c:pt idx="17">
                  <c:v>200.49600000000001</c:v>
                </c:pt>
                <c:pt idx="18">
                  <c:v>147.4</c:v>
                </c:pt>
                <c:pt idx="19">
                  <c:v>147.4</c:v>
                </c:pt>
                <c:pt idx="20">
                  <c:v>147.4</c:v>
                </c:pt>
                <c:pt idx="21">
                  <c:v>147.4</c:v>
                </c:pt>
                <c:pt idx="22">
                  <c:v>196.49600000000001</c:v>
                </c:pt>
                <c:pt idx="23">
                  <c:v>196.49600000000001</c:v>
                </c:pt>
              </c:numCache>
            </c:numRef>
          </c:val>
        </c:ser>
        <c:dLbls>
          <c:showLegendKey val="0"/>
          <c:showVal val="0"/>
          <c:showCatName val="0"/>
          <c:showSerName val="0"/>
          <c:showPercent val="0"/>
          <c:showBubbleSize val="0"/>
        </c:dLbls>
        <c:gapWidth val="219"/>
        <c:overlap val="-27"/>
        <c:axId val="322622120"/>
        <c:axId val="212784032"/>
      </c:barChart>
      <c:catAx>
        <c:axId val="32262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crossAx val="212784032"/>
        <c:crosses val="autoZero"/>
        <c:auto val="1"/>
        <c:lblAlgn val="ctr"/>
        <c:lblOffset val="100"/>
        <c:noMultiLvlLbl val="0"/>
      </c:catAx>
      <c:valAx>
        <c:axId val="212784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GT"/>
                  <a:t>MW</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crossAx val="322622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legend>
    <c:plotVisOnly val="1"/>
    <c:dispBlanksAs val="gap"/>
    <c:showDLblsOverMax val="0"/>
  </c:chart>
  <c:spPr>
    <a:noFill/>
    <a:ln>
      <a:noFill/>
    </a:ln>
    <a:effectLst/>
  </c:spPr>
  <c:txPr>
    <a:bodyPr/>
    <a:lstStyle/>
    <a:p>
      <a:pPr>
        <a:defRPr sz="1600">
          <a:solidFill>
            <a:schemeClr val="tx1"/>
          </a:solidFill>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s-GT" b="1"/>
              <a:t>Máxima capacidad e importación ELS vs MW requeridos en CF con retiros en El Salvador (25/02/2019)</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s-GT"/>
        </a:p>
      </c:txPr>
    </c:title>
    <c:autoTitleDeleted val="0"/>
    <c:plotArea>
      <c:layout/>
      <c:barChart>
        <c:barDir val="col"/>
        <c:grouping val="clustered"/>
        <c:varyColors val="0"/>
        <c:ser>
          <c:idx val="0"/>
          <c:order val="0"/>
          <c:tx>
            <c:strRef>
              <c:f>Hoja3!$B$2</c:f>
              <c:strCache>
                <c:ptCount val="1"/>
                <c:pt idx="0">
                  <c:v>Máxima Capacidad Disponible</c:v>
                </c:pt>
              </c:strCache>
            </c:strRef>
          </c:tx>
          <c:spPr>
            <a:solidFill>
              <a:schemeClr val="accent1"/>
            </a:solidFill>
            <a:ln>
              <a:noFill/>
            </a:ln>
            <a:effectLst/>
          </c:spPr>
          <c:invertIfNegative val="0"/>
          <c:cat>
            <c:numRef>
              <c:f>Hoja3!$A$3:$A$26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Hoja3!$B$3:$B$26</c:f>
              <c:numCache>
                <c:formatCode>0</c:formatCode>
                <c:ptCount val="24"/>
                <c:pt idx="0">
                  <c:v>210</c:v>
                </c:pt>
                <c:pt idx="1">
                  <c:v>155</c:v>
                </c:pt>
                <c:pt idx="2">
                  <c:v>155</c:v>
                </c:pt>
                <c:pt idx="3">
                  <c:v>155</c:v>
                </c:pt>
                <c:pt idx="4">
                  <c:v>155</c:v>
                </c:pt>
                <c:pt idx="5">
                  <c:v>155</c:v>
                </c:pt>
                <c:pt idx="6">
                  <c:v>290</c:v>
                </c:pt>
                <c:pt idx="7">
                  <c:v>290</c:v>
                </c:pt>
                <c:pt idx="8">
                  <c:v>290</c:v>
                </c:pt>
                <c:pt idx="9">
                  <c:v>290</c:v>
                </c:pt>
                <c:pt idx="10">
                  <c:v>290</c:v>
                </c:pt>
                <c:pt idx="11">
                  <c:v>290</c:v>
                </c:pt>
                <c:pt idx="12">
                  <c:v>290</c:v>
                </c:pt>
                <c:pt idx="13">
                  <c:v>290</c:v>
                </c:pt>
                <c:pt idx="14">
                  <c:v>290</c:v>
                </c:pt>
                <c:pt idx="15">
                  <c:v>290</c:v>
                </c:pt>
                <c:pt idx="16">
                  <c:v>290</c:v>
                </c:pt>
                <c:pt idx="17">
                  <c:v>300</c:v>
                </c:pt>
                <c:pt idx="18">
                  <c:v>300</c:v>
                </c:pt>
                <c:pt idx="19">
                  <c:v>300</c:v>
                </c:pt>
                <c:pt idx="20">
                  <c:v>300</c:v>
                </c:pt>
                <c:pt idx="21">
                  <c:v>300</c:v>
                </c:pt>
                <c:pt idx="22">
                  <c:v>210</c:v>
                </c:pt>
                <c:pt idx="23">
                  <c:v>210</c:v>
                </c:pt>
              </c:numCache>
            </c:numRef>
          </c:val>
        </c:ser>
        <c:ser>
          <c:idx val="1"/>
          <c:order val="1"/>
          <c:tx>
            <c:strRef>
              <c:f>Hoja3!$C$2</c:f>
              <c:strCache>
                <c:ptCount val="1"/>
                <c:pt idx="0">
                  <c:v>MW Requeridos CF</c:v>
                </c:pt>
              </c:strCache>
            </c:strRef>
          </c:tx>
          <c:spPr>
            <a:solidFill>
              <a:schemeClr val="accent2"/>
            </a:solidFill>
            <a:ln>
              <a:noFill/>
            </a:ln>
            <a:effectLst/>
          </c:spPr>
          <c:invertIfNegative val="0"/>
          <c:cat>
            <c:numRef>
              <c:f>Hoja3!$A$3:$A$26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Hoja3!$C$3:$C$26</c:f>
              <c:numCache>
                <c:formatCode>0</c:formatCode>
                <c:ptCount val="24"/>
                <c:pt idx="0">
                  <c:v>197.49600000000001</c:v>
                </c:pt>
                <c:pt idx="1">
                  <c:v>177.49600000000001</c:v>
                </c:pt>
                <c:pt idx="2">
                  <c:v>177.49600000000001</c:v>
                </c:pt>
                <c:pt idx="3">
                  <c:v>177.49600000000001</c:v>
                </c:pt>
                <c:pt idx="4">
                  <c:v>177.49600000000001</c:v>
                </c:pt>
                <c:pt idx="5">
                  <c:v>182.49600000000001</c:v>
                </c:pt>
                <c:pt idx="6">
                  <c:v>212.49600000000001</c:v>
                </c:pt>
                <c:pt idx="7">
                  <c:v>202.49600000000001</c:v>
                </c:pt>
                <c:pt idx="8">
                  <c:v>209.49600000000001</c:v>
                </c:pt>
                <c:pt idx="9">
                  <c:v>209.49600000000001</c:v>
                </c:pt>
                <c:pt idx="10">
                  <c:v>209.49600000000001</c:v>
                </c:pt>
                <c:pt idx="11">
                  <c:v>209.49600000000001</c:v>
                </c:pt>
                <c:pt idx="12">
                  <c:v>209.49600000000001</c:v>
                </c:pt>
                <c:pt idx="13">
                  <c:v>209.49600000000001</c:v>
                </c:pt>
                <c:pt idx="14">
                  <c:v>209.49600000000001</c:v>
                </c:pt>
                <c:pt idx="15">
                  <c:v>209.49600000000001</c:v>
                </c:pt>
                <c:pt idx="16">
                  <c:v>209.49600000000001</c:v>
                </c:pt>
                <c:pt idx="17">
                  <c:v>208.49600000000001</c:v>
                </c:pt>
                <c:pt idx="18">
                  <c:v>129.4</c:v>
                </c:pt>
                <c:pt idx="19">
                  <c:v>129.4</c:v>
                </c:pt>
                <c:pt idx="20">
                  <c:v>129.4</c:v>
                </c:pt>
                <c:pt idx="21">
                  <c:v>129.4</c:v>
                </c:pt>
                <c:pt idx="22">
                  <c:v>201.49600000000001</c:v>
                </c:pt>
                <c:pt idx="23">
                  <c:v>201.49600000000001</c:v>
                </c:pt>
              </c:numCache>
            </c:numRef>
          </c:val>
        </c:ser>
        <c:dLbls>
          <c:showLegendKey val="0"/>
          <c:showVal val="0"/>
          <c:showCatName val="0"/>
          <c:showSerName val="0"/>
          <c:showPercent val="0"/>
          <c:showBubbleSize val="0"/>
        </c:dLbls>
        <c:gapWidth val="219"/>
        <c:overlap val="-27"/>
        <c:axId val="326184752"/>
        <c:axId val="326185144"/>
      </c:barChart>
      <c:catAx>
        <c:axId val="32618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crossAx val="326185144"/>
        <c:crosses val="autoZero"/>
        <c:auto val="1"/>
        <c:lblAlgn val="ctr"/>
        <c:lblOffset val="100"/>
        <c:noMultiLvlLbl val="0"/>
      </c:catAx>
      <c:valAx>
        <c:axId val="326185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GT"/>
                  <a:t>MW</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crossAx val="326184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GT"/>
        </a:p>
      </c:txPr>
    </c:legend>
    <c:plotVisOnly val="1"/>
    <c:dispBlanksAs val="gap"/>
    <c:showDLblsOverMax val="0"/>
  </c:chart>
  <c:spPr>
    <a:noFill/>
    <a:ln>
      <a:noFill/>
    </a:ln>
    <a:effectLst/>
  </c:spPr>
  <c:txPr>
    <a:bodyPr/>
    <a:lstStyle/>
    <a:p>
      <a:pPr>
        <a:defRPr sz="1600">
          <a:solidFill>
            <a:schemeClr val="tx1"/>
          </a:solidFill>
        </a:defRPr>
      </a:pPr>
      <a:endParaRPr lang="es-G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C2853-2CE8-4E73-8D85-F4F0CA381251}" type="datetimeFigureOut">
              <a:rPr lang="es-GT" smtClean="0"/>
              <a:t>18/03/2019</a:t>
            </a:fld>
            <a:endParaRPr lang="es-GT"/>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4F0E3-5A2D-471F-A5A8-410A7A846073}" type="slidenum">
              <a:rPr lang="es-GT" smtClean="0"/>
              <a:t>‹Nº›</a:t>
            </a:fld>
            <a:endParaRPr lang="es-GT"/>
          </a:p>
        </p:txBody>
      </p:sp>
    </p:spTree>
    <p:extLst>
      <p:ext uri="{BB962C8B-B14F-4D97-AF65-F5344CB8AC3E}">
        <p14:creationId xmlns:p14="http://schemas.microsoft.com/office/powerpoint/2010/main" val="293402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1</a:t>
            </a:fld>
            <a:endParaRPr lang="es-GT"/>
          </a:p>
        </p:txBody>
      </p:sp>
    </p:spTree>
    <p:extLst>
      <p:ext uri="{BB962C8B-B14F-4D97-AF65-F5344CB8AC3E}">
        <p14:creationId xmlns:p14="http://schemas.microsoft.com/office/powerpoint/2010/main" val="48782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pic>
        <p:nvPicPr>
          <p:cNvPr id="5" name="Imagen 4"/>
          <p:cNvPicPr>
            <a:picLocks noChangeAspect="1"/>
          </p:cNvPicPr>
          <p:nvPr/>
        </p:nvPicPr>
        <p:blipFill>
          <a:blip r:embed="rId3"/>
          <a:stretch>
            <a:fillRect/>
          </a:stretch>
        </p:blipFill>
        <p:spPr>
          <a:xfrm>
            <a:off x="1052736" y="4895665"/>
            <a:ext cx="2999492" cy="1609483"/>
          </a:xfrm>
          <a:prstGeom prst="rect">
            <a:avLst/>
          </a:prstGeom>
        </p:spPr>
      </p:pic>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EA44F0E3-5A2D-471F-A5A8-410A7A846073}" type="slidenum">
              <a:rPr lang="es-GT" smtClean="0"/>
              <a:t>21</a:t>
            </a:fld>
            <a:endParaRPr lang="es-GT"/>
          </a:p>
        </p:txBody>
      </p:sp>
      <p:sp>
        <p:nvSpPr>
          <p:cNvPr id="6" name="Rectángulo 5">
            <a:extLst>
              <a:ext uri="{FF2B5EF4-FFF2-40B4-BE49-F238E27FC236}">
                <a16:creationId xmlns:a16="http://schemas.microsoft.com/office/drawing/2014/main" xmlns="" id="{C4158230-EF8E-426A-8647-39D3E6E3110A}"/>
              </a:ext>
            </a:extLst>
          </p:cNvPr>
          <p:cNvSpPr/>
          <p:nvPr/>
        </p:nvSpPr>
        <p:spPr>
          <a:xfrm>
            <a:off x="908720" y="6676598"/>
            <a:ext cx="2377587" cy="573298"/>
          </a:xfrm>
          <a:prstGeom prst="rect">
            <a:avLst/>
          </a:prstGeom>
        </p:spPr>
        <p:txBody>
          <a:bodyPr wrap="square">
            <a:spAutoFit/>
          </a:bodyPr>
          <a:lstStyle/>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 Cargo (+) Abono</a:t>
            </a:r>
          </a:p>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Fuente:</a:t>
            </a:r>
            <a:r>
              <a:rPr lang="es-GT" sz="1400" i="1" spc="5" dirty="0">
                <a:latin typeface="Calibri" panose="020F0502020204030204" pitchFamily="34" charset="0"/>
                <a:ea typeface="Calibri" panose="020F0502020204030204" pitchFamily="34" charset="0"/>
                <a:cs typeface="Calibri" panose="020F0502020204030204" pitchFamily="34" charset="0"/>
              </a:rPr>
              <a:t> DTER julio 2018 </a:t>
            </a:r>
            <a:endParaRPr lang="es-GT"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44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pic>
        <p:nvPicPr>
          <p:cNvPr id="5" name="Imagen 4"/>
          <p:cNvPicPr>
            <a:picLocks noChangeAspect="1"/>
          </p:cNvPicPr>
          <p:nvPr/>
        </p:nvPicPr>
        <p:blipFill>
          <a:blip r:embed="rId3"/>
          <a:stretch>
            <a:fillRect/>
          </a:stretch>
        </p:blipFill>
        <p:spPr>
          <a:xfrm>
            <a:off x="1052736" y="4895665"/>
            <a:ext cx="2999492" cy="1609483"/>
          </a:xfrm>
          <a:prstGeom prst="rect">
            <a:avLst/>
          </a:prstGeom>
        </p:spPr>
      </p:pic>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EA44F0E3-5A2D-471F-A5A8-410A7A846073}" type="slidenum">
              <a:rPr lang="es-GT" smtClean="0"/>
              <a:t>22</a:t>
            </a:fld>
            <a:endParaRPr lang="es-GT"/>
          </a:p>
        </p:txBody>
      </p:sp>
      <p:sp>
        <p:nvSpPr>
          <p:cNvPr id="6" name="Rectángulo 5">
            <a:extLst>
              <a:ext uri="{FF2B5EF4-FFF2-40B4-BE49-F238E27FC236}">
                <a16:creationId xmlns:a16="http://schemas.microsoft.com/office/drawing/2014/main" xmlns="" id="{C4158230-EF8E-426A-8647-39D3E6E3110A}"/>
              </a:ext>
            </a:extLst>
          </p:cNvPr>
          <p:cNvSpPr/>
          <p:nvPr/>
        </p:nvSpPr>
        <p:spPr>
          <a:xfrm>
            <a:off x="908720" y="6676598"/>
            <a:ext cx="2377587" cy="573298"/>
          </a:xfrm>
          <a:prstGeom prst="rect">
            <a:avLst/>
          </a:prstGeom>
        </p:spPr>
        <p:txBody>
          <a:bodyPr wrap="square">
            <a:spAutoFit/>
          </a:bodyPr>
          <a:lstStyle/>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 Cargo (+) Abono</a:t>
            </a:r>
          </a:p>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Fuente:</a:t>
            </a:r>
            <a:r>
              <a:rPr lang="es-GT" sz="1400" i="1" spc="5" dirty="0">
                <a:latin typeface="Calibri" panose="020F0502020204030204" pitchFamily="34" charset="0"/>
                <a:ea typeface="Calibri" panose="020F0502020204030204" pitchFamily="34" charset="0"/>
                <a:cs typeface="Calibri" panose="020F0502020204030204" pitchFamily="34" charset="0"/>
              </a:rPr>
              <a:t> DTER julio 2018 </a:t>
            </a:r>
            <a:endParaRPr lang="es-GT"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96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26</a:t>
            </a:fld>
            <a:endParaRPr lang="es-GT"/>
          </a:p>
        </p:txBody>
      </p:sp>
    </p:spTree>
    <p:extLst>
      <p:ext uri="{BB962C8B-B14F-4D97-AF65-F5344CB8AC3E}">
        <p14:creationId xmlns:p14="http://schemas.microsoft.com/office/powerpoint/2010/main" val="354705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27</a:t>
            </a:fld>
            <a:endParaRPr lang="es-GT"/>
          </a:p>
        </p:txBody>
      </p:sp>
    </p:spTree>
    <p:extLst>
      <p:ext uri="{BB962C8B-B14F-4D97-AF65-F5344CB8AC3E}">
        <p14:creationId xmlns:p14="http://schemas.microsoft.com/office/powerpoint/2010/main" val="174664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2</a:t>
            </a:fld>
            <a:endParaRPr lang="es-GT"/>
          </a:p>
        </p:txBody>
      </p:sp>
    </p:spTree>
    <p:extLst>
      <p:ext uri="{BB962C8B-B14F-4D97-AF65-F5344CB8AC3E}">
        <p14:creationId xmlns:p14="http://schemas.microsoft.com/office/powerpoint/2010/main" val="143227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3</a:t>
            </a:fld>
            <a:endParaRPr lang="es-GT"/>
          </a:p>
        </p:txBody>
      </p:sp>
    </p:spTree>
    <p:extLst>
      <p:ext uri="{BB962C8B-B14F-4D97-AF65-F5344CB8AC3E}">
        <p14:creationId xmlns:p14="http://schemas.microsoft.com/office/powerpoint/2010/main" val="370208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4</a:t>
            </a:fld>
            <a:endParaRPr lang="es-GT"/>
          </a:p>
        </p:txBody>
      </p:sp>
    </p:spTree>
    <p:extLst>
      <p:ext uri="{BB962C8B-B14F-4D97-AF65-F5344CB8AC3E}">
        <p14:creationId xmlns:p14="http://schemas.microsoft.com/office/powerpoint/2010/main" val="66073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5</a:t>
            </a:fld>
            <a:endParaRPr lang="es-GT"/>
          </a:p>
        </p:txBody>
      </p:sp>
    </p:spTree>
    <p:extLst>
      <p:ext uri="{BB962C8B-B14F-4D97-AF65-F5344CB8AC3E}">
        <p14:creationId xmlns:p14="http://schemas.microsoft.com/office/powerpoint/2010/main" val="386612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6</a:t>
            </a:fld>
            <a:endParaRPr lang="es-GT"/>
          </a:p>
        </p:txBody>
      </p:sp>
    </p:spTree>
    <p:extLst>
      <p:ext uri="{BB962C8B-B14F-4D97-AF65-F5344CB8AC3E}">
        <p14:creationId xmlns:p14="http://schemas.microsoft.com/office/powerpoint/2010/main" val="32550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7</a:t>
            </a:fld>
            <a:endParaRPr lang="es-GT"/>
          </a:p>
        </p:txBody>
      </p:sp>
    </p:spTree>
    <p:extLst>
      <p:ext uri="{BB962C8B-B14F-4D97-AF65-F5344CB8AC3E}">
        <p14:creationId xmlns:p14="http://schemas.microsoft.com/office/powerpoint/2010/main" val="21375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8</a:t>
            </a:fld>
            <a:endParaRPr lang="es-GT"/>
          </a:p>
        </p:txBody>
      </p:sp>
    </p:spTree>
    <p:extLst>
      <p:ext uri="{BB962C8B-B14F-4D97-AF65-F5344CB8AC3E}">
        <p14:creationId xmlns:p14="http://schemas.microsoft.com/office/powerpoint/2010/main" val="235898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10"/>
          </p:nvPr>
        </p:nvSpPr>
        <p:spPr/>
        <p:txBody>
          <a:bodyPr/>
          <a:lstStyle/>
          <a:p>
            <a:fld id="{EA44F0E3-5A2D-471F-A5A8-410A7A846073}" type="slidenum">
              <a:rPr lang="es-GT" smtClean="0"/>
              <a:t>14</a:t>
            </a:fld>
            <a:endParaRPr lang="es-GT"/>
          </a:p>
        </p:txBody>
      </p:sp>
    </p:spTree>
    <p:extLst>
      <p:ext uri="{BB962C8B-B14F-4D97-AF65-F5344CB8AC3E}">
        <p14:creationId xmlns:p14="http://schemas.microsoft.com/office/powerpoint/2010/main" val="220653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GT"/>
          </a:p>
        </p:txBody>
      </p:sp>
      <p:sp>
        <p:nvSpPr>
          <p:cNvPr id="4" name="3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22401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148349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333667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392824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2831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194921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6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364597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143976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268725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119707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00F81D1-84D3-42BB-8825-E43A55BEB238}" type="datetimeFigureOut">
              <a:rPr lang="es-GT" smtClean="0"/>
              <a:pPr/>
              <a:t>18/03/2019</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20707CDB-412A-435E-9AAF-A0C4D2F8A0DC}" type="slidenum">
              <a:rPr lang="es-GT" smtClean="0"/>
              <a:pPr/>
              <a:t>‹Nº›</a:t>
            </a:fld>
            <a:endParaRPr lang="es-GT"/>
          </a:p>
        </p:txBody>
      </p:sp>
    </p:spTree>
    <p:extLst>
      <p:ext uri="{BB962C8B-B14F-4D97-AF65-F5344CB8AC3E}">
        <p14:creationId xmlns:p14="http://schemas.microsoft.com/office/powerpoint/2010/main" val="288083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F81D1-84D3-42BB-8825-E43A55BEB238}" type="datetimeFigureOut">
              <a:rPr lang="es-GT" smtClean="0"/>
              <a:pPr/>
              <a:t>18/03/2019</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07CDB-412A-435E-9AAF-A0C4D2F8A0DC}" type="slidenum">
              <a:rPr lang="es-GT" smtClean="0"/>
              <a:pPr/>
              <a:t>‹Nº›</a:t>
            </a:fld>
            <a:endParaRPr lang="es-GT"/>
          </a:p>
        </p:txBody>
      </p:sp>
    </p:spTree>
    <p:extLst>
      <p:ext uri="{BB962C8B-B14F-4D97-AF65-F5344CB8AC3E}">
        <p14:creationId xmlns:p14="http://schemas.microsoft.com/office/powerpoint/2010/main" val="109951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4"/>
            <a:ext cx="7772400" cy="1470025"/>
          </a:xfrm>
        </p:spPr>
        <p:txBody>
          <a:bodyPr>
            <a:normAutofit fontScale="90000"/>
          </a:bodyPr>
          <a:lstStyle/>
          <a:p>
            <a:r>
              <a:rPr lang="es-GT" sz="3200" b="1" cap="small" dirty="0"/>
              <a:t>INFORME DE ANÁLISIS DE HECHOS RELEVANTES DEL MERCADO ELÉCTRICO REGIONAL DE </a:t>
            </a:r>
            <a:r>
              <a:rPr lang="es-GT" sz="3200" b="1" cap="small" dirty="0" smtClean="0"/>
              <a:t>FEBRERO </a:t>
            </a:r>
            <a:r>
              <a:rPr lang="es-GT" sz="3200" b="1" cap="small" dirty="0"/>
              <a:t>DE </a:t>
            </a:r>
            <a:r>
              <a:rPr lang="es-GT" sz="3200" b="1" cap="small" dirty="0" smtClean="0"/>
              <a:t>2019</a:t>
            </a:r>
            <a:r>
              <a:rPr lang="es-GT" sz="3600" dirty="0" smtClean="0"/>
              <a:t> </a:t>
            </a:r>
            <a:endParaRPr lang="es-GT" sz="3200" dirty="0"/>
          </a:p>
        </p:txBody>
      </p:sp>
      <p:sp>
        <p:nvSpPr>
          <p:cNvPr id="3" name="2 Subtítulo"/>
          <p:cNvSpPr>
            <a:spLocks noGrp="1"/>
          </p:cNvSpPr>
          <p:nvPr>
            <p:ph type="subTitle" idx="1"/>
          </p:nvPr>
        </p:nvSpPr>
        <p:spPr>
          <a:xfrm>
            <a:off x="1371600" y="3645024"/>
            <a:ext cx="6400800" cy="1752600"/>
          </a:xfrm>
        </p:spPr>
        <p:txBody>
          <a:bodyPr/>
          <a:lstStyle/>
          <a:p>
            <a:r>
              <a:rPr lang="es-GT" dirty="0"/>
              <a:t>Reunión de Junta de Comisionados </a:t>
            </a:r>
            <a:r>
              <a:rPr lang="es-GT" dirty="0" smtClean="0"/>
              <a:t>Marzo </a:t>
            </a:r>
            <a:r>
              <a:rPr lang="es-GT" dirty="0"/>
              <a:t>de </a:t>
            </a:r>
            <a:r>
              <a:rPr lang="es-GT" dirty="0" smtClean="0"/>
              <a:t>2019</a:t>
            </a:r>
            <a:endParaRPr lang="es-GT" dirty="0"/>
          </a:p>
          <a:p>
            <a:endParaRPr lang="es-GT"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5661248"/>
            <a:ext cx="2448272" cy="77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780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153852" y="650510"/>
            <a:ext cx="8712968" cy="2585323"/>
          </a:xfrm>
          <a:prstGeom prst="rect">
            <a:avLst/>
          </a:prstGeom>
          <a:noFill/>
        </p:spPr>
        <p:txBody>
          <a:bodyPr wrap="square" rtlCol="0">
            <a:spAutoFit/>
          </a:bodyPr>
          <a:lstStyle/>
          <a:p>
            <a:pPr algn="just">
              <a:spcBef>
                <a:spcPct val="20000"/>
              </a:spcBef>
            </a:pPr>
            <a:endParaRPr lang="es-GT" sz="1000" dirty="0"/>
          </a:p>
          <a:p>
            <a:pPr algn="just"/>
            <a:r>
              <a:rPr lang="es-GT" sz="3200" b="1" dirty="0">
                <a:solidFill>
                  <a:srgbClr val="0070C0"/>
                </a:solidFill>
                <a:effectLst>
                  <a:outerShdw blurRad="38100" dist="38100" dir="2700000" algn="tl">
                    <a:srgbClr val="000000">
                      <a:alpha val="43137"/>
                    </a:srgbClr>
                  </a:outerShdw>
                </a:effectLst>
              </a:rPr>
              <a:t>6 - </a:t>
            </a:r>
            <a:r>
              <a:rPr lang="es-GT" sz="2400" dirty="0"/>
              <a:t>Derivado de la entrada en vigencia de la resolución CRIE-06-2016 y sus modificaciones, el proceso de </a:t>
            </a:r>
            <a:r>
              <a:rPr lang="es-GT" sz="2400" dirty="0" err="1"/>
              <a:t>posdespacho</a:t>
            </a:r>
            <a:r>
              <a:rPr lang="es-GT" sz="2400" dirty="0"/>
              <a:t> tiene un desplazamiento de por lo menos un mes adicional, debiendo ser presentado en el informe del mes presente, no obstante, el modelo de </a:t>
            </a:r>
            <a:r>
              <a:rPr lang="es-GT" sz="2400" dirty="0" err="1"/>
              <a:t>posdespacho</a:t>
            </a:r>
            <a:r>
              <a:rPr lang="es-GT" sz="2400" dirty="0"/>
              <a:t> no </a:t>
            </a:r>
            <a:r>
              <a:rPr lang="es-GT" sz="2400" dirty="0" smtClean="0"/>
              <a:t>convergió, </a:t>
            </a:r>
            <a:r>
              <a:rPr lang="es-GT" sz="2400" dirty="0"/>
              <a:t>por lo cual se tomaron los mismos valores del </a:t>
            </a:r>
            <a:r>
              <a:rPr lang="es-GT" sz="2400" dirty="0" err="1"/>
              <a:t>predespacho</a:t>
            </a:r>
            <a:r>
              <a:rPr lang="es-GT" sz="2400" dirty="0"/>
              <a:t>.</a:t>
            </a:r>
          </a:p>
        </p:txBody>
      </p:sp>
    </p:spTree>
    <p:extLst>
      <p:ext uri="{BB962C8B-B14F-4D97-AF65-F5344CB8AC3E}">
        <p14:creationId xmlns:p14="http://schemas.microsoft.com/office/powerpoint/2010/main" val="126161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153852" y="650510"/>
            <a:ext cx="8712968" cy="1575816"/>
          </a:xfrm>
          <a:prstGeom prst="rect">
            <a:avLst/>
          </a:prstGeom>
          <a:noFill/>
        </p:spPr>
        <p:txBody>
          <a:bodyPr wrap="square" rtlCol="0">
            <a:spAutoFit/>
          </a:bodyPr>
          <a:lstStyle/>
          <a:p>
            <a:pPr algn="just">
              <a:spcBef>
                <a:spcPct val="20000"/>
              </a:spcBef>
            </a:pPr>
            <a:endParaRPr lang="es-GT" sz="1000" dirty="0"/>
          </a:p>
          <a:p>
            <a:pPr algn="just">
              <a:spcBef>
                <a:spcPct val="20000"/>
              </a:spcBef>
            </a:pPr>
            <a:r>
              <a:rPr lang="es-GT" sz="3200" b="1" dirty="0">
                <a:solidFill>
                  <a:srgbClr val="0070C0"/>
                </a:solidFill>
                <a:effectLst>
                  <a:outerShdw blurRad="38100" dist="38100" dir="2700000" algn="tl">
                    <a:srgbClr val="000000">
                      <a:alpha val="43137"/>
                    </a:srgbClr>
                  </a:outerShdw>
                </a:effectLst>
              </a:rPr>
              <a:t>7 - </a:t>
            </a:r>
            <a:r>
              <a:rPr lang="es-GT" sz="2400" dirty="0"/>
              <a:t>Como parte del análisis, se verificó el porcentaje de las demandas nacionales que fueron abastecidas por el mercado regional durante el mes de </a:t>
            </a:r>
            <a:r>
              <a:rPr lang="es-GT" sz="2400" dirty="0" smtClean="0"/>
              <a:t>enero </a:t>
            </a:r>
            <a:r>
              <a:rPr lang="es-GT" sz="2400" dirty="0"/>
              <a:t>de </a:t>
            </a:r>
            <a:r>
              <a:rPr lang="es-GT" sz="2400" dirty="0" smtClean="0"/>
              <a:t>2019.</a:t>
            </a:r>
            <a:endParaRPr lang="es-GT" sz="2400" dirty="0"/>
          </a:p>
        </p:txBody>
      </p:sp>
      <p:graphicFrame>
        <p:nvGraphicFramePr>
          <p:cNvPr id="3" name="Tabla 2"/>
          <p:cNvGraphicFramePr>
            <a:graphicFrameLocks noGrp="1"/>
          </p:cNvGraphicFramePr>
          <p:nvPr>
            <p:extLst>
              <p:ext uri="{D42A27DB-BD31-4B8C-83A1-F6EECF244321}">
                <p14:modId xmlns:p14="http://schemas.microsoft.com/office/powerpoint/2010/main" val="3125131010"/>
              </p:ext>
            </p:extLst>
          </p:nvPr>
        </p:nvGraphicFramePr>
        <p:xfrm>
          <a:off x="285720" y="2500306"/>
          <a:ext cx="4500594" cy="2831980"/>
        </p:xfrm>
        <a:graphic>
          <a:graphicData uri="http://schemas.openxmlformats.org/drawingml/2006/table">
            <a:tbl>
              <a:tblPr firstRow="1" firstCol="1" bandRow="1">
                <a:tableStyleId>{5C22544A-7EE6-4342-B048-85BDC9FD1C3A}</a:tableStyleId>
              </a:tblPr>
              <a:tblGrid>
                <a:gridCol w="2392722">
                  <a:extLst>
                    <a:ext uri="{9D8B030D-6E8A-4147-A177-3AD203B41FA5}">
                      <a16:colId xmlns:a16="http://schemas.microsoft.com/office/drawing/2014/main" xmlns="" val="20000"/>
                    </a:ext>
                  </a:extLst>
                </a:gridCol>
                <a:gridCol w="2107872">
                  <a:extLst>
                    <a:ext uri="{9D8B030D-6E8A-4147-A177-3AD203B41FA5}">
                      <a16:colId xmlns:a16="http://schemas.microsoft.com/office/drawing/2014/main" xmlns="" val="20001"/>
                    </a:ext>
                  </a:extLst>
                </a:gridCol>
              </a:tblGrid>
              <a:tr h="351854">
                <a:tc>
                  <a:txBody>
                    <a:bodyPr/>
                    <a:lstStyle/>
                    <a:p>
                      <a:pPr algn="ctr">
                        <a:lnSpc>
                          <a:spcPct val="115000"/>
                        </a:lnSpc>
                        <a:spcAft>
                          <a:spcPts val="0"/>
                        </a:spcAft>
                      </a:pPr>
                      <a:r>
                        <a:rPr lang="es-GT" sz="1600" dirty="0">
                          <a:effectLst/>
                        </a:rPr>
                        <a:t>PAIS</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GT" sz="1600" dirty="0">
                          <a:effectLst/>
                        </a:rPr>
                        <a:t>[%]</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351854">
                <a:tc>
                  <a:txBody>
                    <a:bodyPr/>
                    <a:lstStyle/>
                    <a:p>
                      <a:pPr>
                        <a:lnSpc>
                          <a:spcPct val="115000"/>
                        </a:lnSpc>
                        <a:spcAft>
                          <a:spcPts val="0"/>
                        </a:spcAft>
                      </a:pPr>
                      <a:r>
                        <a:rPr lang="es-GT" sz="1600" dirty="0">
                          <a:effectLst/>
                        </a:rPr>
                        <a:t>GUATEMALA</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a:effectLst/>
                        </a:rPr>
                        <a:t>0.0%</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369002">
                <a:tc>
                  <a:txBody>
                    <a:bodyPr/>
                    <a:lstStyle/>
                    <a:p>
                      <a:pPr>
                        <a:lnSpc>
                          <a:spcPct val="115000"/>
                        </a:lnSpc>
                        <a:spcAft>
                          <a:spcPts val="0"/>
                        </a:spcAft>
                      </a:pPr>
                      <a:r>
                        <a:rPr lang="es-GT" sz="1600" dirty="0">
                          <a:effectLst/>
                        </a:rPr>
                        <a:t>EL SALVADOR</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smtClean="0">
                          <a:effectLst/>
                        </a:rPr>
                        <a:t>24.9%</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351854">
                <a:tc>
                  <a:txBody>
                    <a:bodyPr/>
                    <a:lstStyle/>
                    <a:p>
                      <a:pPr>
                        <a:lnSpc>
                          <a:spcPct val="115000"/>
                        </a:lnSpc>
                        <a:spcAft>
                          <a:spcPts val="0"/>
                        </a:spcAft>
                      </a:pPr>
                      <a:r>
                        <a:rPr lang="es-GT" sz="1600" dirty="0">
                          <a:effectLst/>
                        </a:rPr>
                        <a:t>HONDURAS</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smtClean="0">
                          <a:effectLst/>
                        </a:rPr>
                        <a:t>1.4%</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351854">
                <a:tc>
                  <a:txBody>
                    <a:bodyPr/>
                    <a:lstStyle/>
                    <a:p>
                      <a:pPr>
                        <a:lnSpc>
                          <a:spcPct val="115000"/>
                        </a:lnSpc>
                        <a:spcAft>
                          <a:spcPts val="0"/>
                        </a:spcAft>
                      </a:pPr>
                      <a:r>
                        <a:rPr lang="es-GT" sz="1600" dirty="0">
                          <a:effectLst/>
                        </a:rPr>
                        <a:t>NICARAGUA</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smtClean="0">
                          <a:effectLst/>
                        </a:rPr>
                        <a:t>1.4%</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351854">
                <a:tc>
                  <a:txBody>
                    <a:bodyPr/>
                    <a:lstStyle/>
                    <a:p>
                      <a:pPr>
                        <a:lnSpc>
                          <a:spcPct val="115000"/>
                        </a:lnSpc>
                        <a:spcAft>
                          <a:spcPts val="0"/>
                        </a:spcAft>
                      </a:pPr>
                      <a:r>
                        <a:rPr lang="es-GT" sz="1600" dirty="0">
                          <a:effectLst/>
                        </a:rPr>
                        <a:t>COSTA RICA</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smtClean="0">
                          <a:effectLst/>
                        </a:rPr>
                        <a:t>2.6%</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351854">
                <a:tc>
                  <a:txBody>
                    <a:bodyPr/>
                    <a:lstStyle/>
                    <a:p>
                      <a:pPr>
                        <a:lnSpc>
                          <a:spcPct val="115000"/>
                        </a:lnSpc>
                        <a:spcAft>
                          <a:spcPts val="0"/>
                        </a:spcAft>
                      </a:pPr>
                      <a:r>
                        <a:rPr lang="es-GT" sz="1600" dirty="0">
                          <a:effectLst/>
                        </a:rPr>
                        <a:t>PANAMÁ</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a:effectLst/>
                        </a:rPr>
                        <a:t>0.0%</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351854">
                <a:tc>
                  <a:txBody>
                    <a:bodyPr/>
                    <a:lstStyle/>
                    <a:p>
                      <a:pPr algn="r">
                        <a:lnSpc>
                          <a:spcPct val="115000"/>
                        </a:lnSpc>
                        <a:spcAft>
                          <a:spcPts val="0"/>
                        </a:spcAft>
                      </a:pPr>
                      <a:r>
                        <a:rPr lang="es-GT" sz="1600" dirty="0">
                          <a:effectLst/>
                        </a:rPr>
                        <a:t>TOTAL</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GT" sz="1600" dirty="0" smtClean="0">
                          <a:effectLst/>
                        </a:rPr>
                        <a:t>4.1 %</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bl>
          </a:graphicData>
        </a:graphic>
      </p:graphicFrame>
      <p:sp>
        <p:nvSpPr>
          <p:cNvPr id="8" name="CuadroTexto 7"/>
          <p:cNvSpPr txBox="1"/>
          <p:nvPr/>
        </p:nvSpPr>
        <p:spPr>
          <a:xfrm>
            <a:off x="5663105" y="3169058"/>
            <a:ext cx="337624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GT" dirty="0"/>
              <a:t>El porcentaje de demanda abastecida en El Salvador, </a:t>
            </a:r>
            <a:r>
              <a:rPr lang="es-GT" dirty="0" smtClean="0"/>
              <a:t>Honduras, Nicaragua y Costa Rica </a:t>
            </a:r>
            <a:r>
              <a:rPr lang="es-GT" dirty="0"/>
              <a:t>desde el MER es consistente con su operación en el MER. </a:t>
            </a:r>
          </a:p>
        </p:txBody>
      </p:sp>
      <p:sp>
        <p:nvSpPr>
          <p:cNvPr id="9" name="Flecha derecha 8"/>
          <p:cNvSpPr/>
          <p:nvPr/>
        </p:nvSpPr>
        <p:spPr>
          <a:xfrm>
            <a:off x="4861172" y="3284984"/>
            <a:ext cx="61855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Flecha derecha 9"/>
          <p:cNvSpPr/>
          <p:nvPr/>
        </p:nvSpPr>
        <p:spPr>
          <a:xfrm>
            <a:off x="4915432" y="4077072"/>
            <a:ext cx="61855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1" name="Flecha derecha 10"/>
          <p:cNvSpPr/>
          <p:nvPr/>
        </p:nvSpPr>
        <p:spPr>
          <a:xfrm>
            <a:off x="4883331" y="3647451"/>
            <a:ext cx="61855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extLst>
      <p:ext uri="{BB962C8B-B14F-4D97-AF65-F5344CB8AC3E}">
        <p14:creationId xmlns:p14="http://schemas.microsoft.com/office/powerpoint/2010/main" val="270014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498686" cy="369332"/>
          </a:xfrm>
          <a:prstGeom prst="rect">
            <a:avLst/>
          </a:prstGeom>
          <a:noFill/>
        </p:spPr>
        <p:txBody>
          <a:bodyPr wrap="square" rtlCol="0">
            <a:spAutoFit/>
          </a:bodyPr>
          <a:lstStyle/>
          <a:p>
            <a:pPr algn="just"/>
            <a:r>
              <a:rPr lang="es-GT" b="1" dirty="0" smtClean="0">
                <a:solidFill>
                  <a:srgbClr val="0070C0"/>
                </a:solidFill>
                <a:effectLst>
                  <a:outerShdw blurRad="38100" dist="38100" dir="2700000" algn="tl">
                    <a:srgbClr val="000000">
                      <a:alpha val="43137"/>
                    </a:srgbClr>
                  </a:outerShdw>
                </a:effectLst>
              </a:rPr>
              <a:t>8 - </a:t>
            </a:r>
            <a:r>
              <a:rPr lang="es-GT" sz="1600" dirty="0"/>
              <a:t>En las siguientes tablas se detalla la máxima capacidad de importación a El Salvador.</a:t>
            </a:r>
            <a:r>
              <a:rPr lang="es-GT" b="1" dirty="0" smtClean="0">
                <a:solidFill>
                  <a:srgbClr val="0070C0"/>
                </a:solidFill>
                <a:effectLst>
                  <a:outerShdw blurRad="38100" dist="38100" dir="2700000" algn="tl">
                    <a:srgbClr val="000000">
                      <a:alpha val="43137"/>
                    </a:srgbClr>
                  </a:outerShdw>
                </a:effectLst>
              </a:rPr>
              <a:t> </a:t>
            </a:r>
            <a:endParaRPr lang="es-GT" sz="1050" dirty="0"/>
          </a:p>
        </p:txBody>
      </p:sp>
      <p:sp>
        <p:nvSpPr>
          <p:cNvPr id="11" name="2 Rectángulo"/>
          <p:cNvSpPr/>
          <p:nvPr/>
        </p:nvSpPr>
        <p:spPr>
          <a:xfrm>
            <a:off x="669194" y="1022253"/>
            <a:ext cx="4320480" cy="584775"/>
          </a:xfrm>
          <a:prstGeom prst="rect">
            <a:avLst/>
          </a:prstGeom>
        </p:spPr>
        <p:txBody>
          <a:bodyPr wrap="square">
            <a:spAutoFit/>
          </a:bodyPr>
          <a:lstStyle/>
          <a:p>
            <a:pPr algn="ctr"/>
            <a:r>
              <a:rPr lang="es-GT" sz="1600" b="1" dirty="0"/>
              <a:t>Máxima capacidad Importación de El Salvador desde el 1 al 5 de febrero 2019</a:t>
            </a:r>
            <a:endParaRPr lang="es-GT" sz="1100" dirty="0"/>
          </a:p>
        </p:txBody>
      </p:sp>
      <p:pic>
        <p:nvPicPr>
          <p:cNvPr id="3" name="Imagen 2"/>
          <p:cNvPicPr>
            <a:picLocks noChangeAspect="1"/>
          </p:cNvPicPr>
          <p:nvPr/>
        </p:nvPicPr>
        <p:blipFill>
          <a:blip r:embed="rId3"/>
          <a:stretch>
            <a:fillRect/>
          </a:stretch>
        </p:blipFill>
        <p:spPr>
          <a:xfrm>
            <a:off x="417166" y="1653924"/>
            <a:ext cx="4824536" cy="3779972"/>
          </a:xfrm>
          <a:prstGeom prst="rect">
            <a:avLst/>
          </a:prstGeom>
        </p:spPr>
      </p:pic>
      <p:sp>
        <p:nvSpPr>
          <p:cNvPr id="5" name="CuadroTexto 4"/>
          <p:cNvSpPr txBox="1"/>
          <p:nvPr/>
        </p:nvSpPr>
        <p:spPr>
          <a:xfrm>
            <a:off x="5299201" y="1607028"/>
            <a:ext cx="3665287" cy="3600986"/>
          </a:xfrm>
          <a:prstGeom prst="rect">
            <a:avLst/>
          </a:prstGeom>
          <a:noFill/>
        </p:spPr>
        <p:txBody>
          <a:bodyPr wrap="square" rtlCol="0">
            <a:spAutoFit/>
          </a:bodyPr>
          <a:lstStyle/>
          <a:p>
            <a:pPr algn="just"/>
            <a:r>
              <a:rPr lang="es-GT" sz="1400" dirty="0"/>
              <a:t>Al respecto la UT manifestó que:</a:t>
            </a:r>
            <a:r>
              <a:rPr lang="es-GT" sz="1400" i="1" dirty="0"/>
              <a:t> “El día 03 de febrero de 20 19, se han pronostica do condiciones de muy baja demanda debido a las elecciones presidenciales en El Salvador, (….).”</a:t>
            </a:r>
            <a:r>
              <a:rPr lang="es-GT" sz="1400" dirty="0"/>
              <a:t> y  </a:t>
            </a:r>
            <a:r>
              <a:rPr lang="es-GT" sz="1400" i="1" dirty="0"/>
              <a:t>“Debido al comportamiento típico en esta época del año, de la demanda de electricidad del área de control de El Salvador, combinado con la indisponibilidad por mantenimiento programado de la unidad 3 de la Central Geotérmica Berlín y con la inyección de las plantas fotovoltaicas "Trinidad", "Márquez" y "Remedios", es factible actualizar el valor de la importación total del área de control de El Salvador, en demanda mínima y en algunas horas de los días sábado y domingo.”</a:t>
            </a:r>
            <a:endParaRPr lang="es-GT" sz="1400" dirty="0"/>
          </a:p>
          <a:p>
            <a:endParaRPr lang="es-GT" dirty="0"/>
          </a:p>
        </p:txBody>
      </p:sp>
    </p:spTree>
    <p:extLst>
      <p:ext uri="{BB962C8B-B14F-4D97-AF65-F5344CB8AC3E}">
        <p14:creationId xmlns:p14="http://schemas.microsoft.com/office/powerpoint/2010/main" val="3764402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498686" cy="892552"/>
          </a:xfrm>
          <a:prstGeom prst="rect">
            <a:avLst/>
          </a:prstGeom>
          <a:noFill/>
        </p:spPr>
        <p:txBody>
          <a:bodyPr wrap="square" rtlCol="0">
            <a:spAutoFit/>
          </a:bodyPr>
          <a:lstStyle/>
          <a:p>
            <a:pPr algn="just"/>
            <a:r>
              <a:rPr lang="es-GT" b="1" dirty="0">
                <a:solidFill>
                  <a:srgbClr val="0070C0"/>
                </a:solidFill>
                <a:effectLst>
                  <a:outerShdw blurRad="38100" dist="38100" dir="2700000" algn="tl">
                    <a:srgbClr val="000000">
                      <a:alpha val="43137"/>
                    </a:srgbClr>
                  </a:outerShdw>
                </a:effectLst>
              </a:rPr>
              <a:t>9</a:t>
            </a:r>
            <a:r>
              <a:rPr lang="es-GT" b="1" dirty="0" smtClean="0">
                <a:solidFill>
                  <a:srgbClr val="0070C0"/>
                </a:solidFill>
                <a:effectLst>
                  <a:outerShdw blurRad="38100" dist="38100" dir="2700000" algn="tl">
                    <a:srgbClr val="000000">
                      <a:alpha val="43137"/>
                    </a:srgbClr>
                  </a:outerShdw>
                </a:effectLst>
              </a:rPr>
              <a:t> - </a:t>
            </a:r>
            <a:r>
              <a:rPr lang="es-GT" sz="1600" dirty="0"/>
              <a:t>Adicionalmente la UT ejecuto modificaciones a las restricciones de importación para el período comprendido del 6 al 26 de febrero de 2019 y posteriormente del 27 al 28 de febrero, en atención a las siguientes condiciones operativas informadas por la UT según el EOR:</a:t>
            </a:r>
            <a:endParaRPr lang="es-GT" sz="1050" dirty="0"/>
          </a:p>
        </p:txBody>
      </p:sp>
      <p:sp>
        <p:nvSpPr>
          <p:cNvPr id="12" name="2 Rectángulo"/>
          <p:cNvSpPr/>
          <p:nvPr/>
        </p:nvSpPr>
        <p:spPr>
          <a:xfrm>
            <a:off x="413517" y="1524580"/>
            <a:ext cx="3828620" cy="584775"/>
          </a:xfrm>
          <a:prstGeom prst="rect">
            <a:avLst/>
          </a:prstGeom>
        </p:spPr>
        <p:txBody>
          <a:bodyPr wrap="square">
            <a:spAutoFit/>
          </a:bodyPr>
          <a:lstStyle/>
          <a:p>
            <a:r>
              <a:rPr lang="es-GT" sz="1600" b="1" dirty="0"/>
              <a:t>Máxima capacidad Importación de El Salvador desde el 6 al 26 de febrero 2019</a:t>
            </a:r>
            <a:endParaRPr lang="es-GT" sz="1600" dirty="0"/>
          </a:p>
        </p:txBody>
      </p:sp>
      <p:pic>
        <p:nvPicPr>
          <p:cNvPr id="3" name="Imagen 2"/>
          <p:cNvPicPr>
            <a:picLocks noChangeAspect="1"/>
          </p:cNvPicPr>
          <p:nvPr/>
        </p:nvPicPr>
        <p:blipFill>
          <a:blip r:embed="rId3"/>
          <a:stretch>
            <a:fillRect/>
          </a:stretch>
        </p:blipFill>
        <p:spPr>
          <a:xfrm>
            <a:off x="413517" y="2109355"/>
            <a:ext cx="3828620" cy="2999492"/>
          </a:xfrm>
          <a:prstGeom prst="rect">
            <a:avLst/>
          </a:prstGeom>
        </p:spPr>
      </p:pic>
      <p:sp>
        <p:nvSpPr>
          <p:cNvPr id="13" name="2 Rectángulo"/>
          <p:cNvSpPr/>
          <p:nvPr/>
        </p:nvSpPr>
        <p:spPr>
          <a:xfrm>
            <a:off x="5038816" y="1543062"/>
            <a:ext cx="3828620" cy="584775"/>
          </a:xfrm>
          <a:prstGeom prst="rect">
            <a:avLst/>
          </a:prstGeom>
        </p:spPr>
        <p:txBody>
          <a:bodyPr wrap="square">
            <a:spAutoFit/>
          </a:bodyPr>
          <a:lstStyle/>
          <a:p>
            <a:r>
              <a:rPr lang="es-GT" sz="1600" b="1" dirty="0"/>
              <a:t>Máxima capacidad Importación de El Salvador desde el 27 al 28 de febrero 2019</a:t>
            </a:r>
            <a:endParaRPr lang="es-GT" sz="1600" dirty="0"/>
          </a:p>
        </p:txBody>
      </p:sp>
      <p:pic>
        <p:nvPicPr>
          <p:cNvPr id="5" name="Imagen 4"/>
          <p:cNvPicPr>
            <a:picLocks noChangeAspect="1"/>
          </p:cNvPicPr>
          <p:nvPr/>
        </p:nvPicPr>
        <p:blipFill>
          <a:blip r:embed="rId4"/>
          <a:stretch>
            <a:fillRect/>
          </a:stretch>
        </p:blipFill>
        <p:spPr>
          <a:xfrm>
            <a:off x="6227639" y="2109355"/>
            <a:ext cx="1450974" cy="3017782"/>
          </a:xfrm>
          <a:prstGeom prst="rect">
            <a:avLst/>
          </a:prstGeom>
        </p:spPr>
      </p:pic>
      <p:sp>
        <p:nvSpPr>
          <p:cNvPr id="7" name="CuadroTexto 6"/>
          <p:cNvSpPr txBox="1"/>
          <p:nvPr/>
        </p:nvSpPr>
        <p:spPr>
          <a:xfrm>
            <a:off x="371484" y="5468738"/>
            <a:ext cx="8756152" cy="954107"/>
          </a:xfrm>
          <a:prstGeom prst="rect">
            <a:avLst/>
          </a:prstGeom>
          <a:noFill/>
        </p:spPr>
        <p:txBody>
          <a:bodyPr wrap="square" rtlCol="0">
            <a:spAutoFit/>
          </a:bodyPr>
          <a:lstStyle/>
          <a:p>
            <a:pPr algn="just"/>
            <a:r>
              <a:rPr lang="es-GT" sz="1400" dirty="0"/>
              <a:t>Al respecto la UT manifestó que la modificación de la demanda nacional permite incrementar la capacidad máxima de importación además de que entre </a:t>
            </a:r>
            <a:r>
              <a:rPr lang="es-GT" sz="1400" i="1" dirty="0"/>
              <a:t>“las condiciones operativas mencionadas están: Mantenimientos a unidades generadoras y la proyección de finalización de la zafra de Ingenio El Ángel.”.</a:t>
            </a:r>
            <a:endParaRPr lang="es-GT" sz="1400" dirty="0"/>
          </a:p>
          <a:p>
            <a:endParaRPr lang="es-GT" sz="1400" dirty="0"/>
          </a:p>
        </p:txBody>
      </p:sp>
    </p:spTree>
    <p:extLst>
      <p:ext uri="{BB962C8B-B14F-4D97-AF65-F5344CB8AC3E}">
        <p14:creationId xmlns:p14="http://schemas.microsoft.com/office/powerpoint/2010/main" val="320123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95536" y="1235280"/>
            <a:ext cx="8129782" cy="4001485"/>
          </a:xfrm>
          <a:prstGeom prst="rect">
            <a:avLst/>
          </a:prstGeom>
        </p:spPr>
      </p:pic>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 y="6239467"/>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1094070" y="893743"/>
            <a:ext cx="7128792" cy="307777"/>
          </a:xfrm>
          <a:prstGeom prst="rect">
            <a:avLst/>
          </a:prstGeom>
          <a:noFill/>
        </p:spPr>
        <p:txBody>
          <a:bodyPr wrap="square" rtlCol="0">
            <a:spAutoFit/>
          </a:bodyPr>
          <a:lstStyle/>
          <a:p>
            <a:r>
              <a:rPr lang="es-GT" sz="1400" b="1" dirty="0" smtClean="0"/>
              <a:t>Máxima capacidad e importación ELS vs MW requeridos en CF con retiros en El Salvador (MW) </a:t>
            </a:r>
            <a:endParaRPr lang="es-GT" sz="1400" b="1" dirty="0"/>
          </a:p>
        </p:txBody>
      </p:sp>
      <p:sp>
        <p:nvSpPr>
          <p:cNvPr id="16" name="Elipse 15">
            <a:hlinkClick r:id="rId5" action="ppaction://hlinksldjump"/>
          </p:cNvPr>
          <p:cNvSpPr/>
          <p:nvPr/>
        </p:nvSpPr>
        <p:spPr>
          <a:xfrm>
            <a:off x="6660232" y="2685458"/>
            <a:ext cx="398752" cy="379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Elipse 16">
            <a:hlinkClick r:id="rId6" action="ppaction://hlinksldjump"/>
          </p:cNvPr>
          <p:cNvSpPr/>
          <p:nvPr/>
        </p:nvSpPr>
        <p:spPr>
          <a:xfrm>
            <a:off x="7393399" y="2579218"/>
            <a:ext cx="398752" cy="379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CuadroTexto 10"/>
          <p:cNvSpPr txBox="1"/>
          <p:nvPr/>
        </p:nvSpPr>
        <p:spPr>
          <a:xfrm>
            <a:off x="1022062" y="5062450"/>
            <a:ext cx="7200800" cy="400110"/>
          </a:xfrm>
          <a:prstGeom prst="rect">
            <a:avLst/>
          </a:prstGeom>
          <a:noFill/>
        </p:spPr>
        <p:txBody>
          <a:bodyPr wrap="square" rtlCol="0">
            <a:spAutoFit/>
          </a:bodyPr>
          <a:lstStyle/>
          <a:p>
            <a:r>
              <a:rPr lang="es-GT" sz="1200" dirty="0" smtClean="0"/>
              <a:t> </a:t>
            </a:r>
            <a:r>
              <a:rPr lang="es-GT" b="1" dirty="0" smtClean="0">
                <a:solidFill>
                  <a:schemeClr val="tx2">
                    <a:lumMod val="60000"/>
                    <a:lumOff val="40000"/>
                  </a:schemeClr>
                </a:solidFill>
              </a:rPr>
              <a:t>──</a:t>
            </a:r>
            <a:r>
              <a:rPr lang="es-GT" sz="1200" dirty="0" smtClean="0">
                <a:solidFill>
                  <a:schemeClr val="tx2">
                    <a:lumMod val="60000"/>
                    <a:lumOff val="40000"/>
                  </a:schemeClr>
                </a:solidFill>
              </a:rPr>
              <a:t> </a:t>
            </a:r>
            <a:r>
              <a:rPr lang="es-GT" sz="1200" dirty="0" smtClean="0"/>
              <a:t>Máxima Capacidad Disponible </a:t>
            </a:r>
            <a:r>
              <a:rPr lang="es-GT" sz="2000" dirty="0"/>
              <a:t> </a:t>
            </a:r>
            <a:r>
              <a:rPr lang="es-GT" sz="2000" b="1" dirty="0" smtClean="0">
                <a:solidFill>
                  <a:srgbClr val="7030A0"/>
                </a:solidFill>
              </a:rPr>
              <a:t>──</a:t>
            </a:r>
            <a:r>
              <a:rPr lang="es-GT" sz="2000" b="1" dirty="0" smtClean="0"/>
              <a:t> </a:t>
            </a:r>
            <a:r>
              <a:rPr lang="es-GT" sz="1200" dirty="0" smtClean="0"/>
              <a:t>MW Requeridos CF   </a:t>
            </a:r>
            <a:endParaRPr lang="es-GT" sz="1200" dirty="0"/>
          </a:p>
        </p:txBody>
      </p:sp>
    </p:spTree>
    <p:extLst>
      <p:ext uri="{BB962C8B-B14F-4D97-AF65-F5344CB8AC3E}">
        <p14:creationId xmlns:p14="http://schemas.microsoft.com/office/powerpoint/2010/main" val="790830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187623" y="2854252"/>
            <a:ext cx="6696745" cy="3427631"/>
          </a:xfrm>
          <a:prstGeom prst="rect">
            <a:avLst/>
          </a:prstGeom>
        </p:spPr>
      </p:pic>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498686" cy="1569660"/>
          </a:xfrm>
          <a:prstGeom prst="rect">
            <a:avLst/>
          </a:prstGeom>
          <a:noFill/>
        </p:spPr>
        <p:txBody>
          <a:bodyPr wrap="square" rtlCol="0">
            <a:spAutoFit/>
          </a:bodyPr>
          <a:lstStyle/>
          <a:p>
            <a:pPr algn="just"/>
            <a:r>
              <a:rPr lang="es-GT" sz="1600" b="1" dirty="0" smtClean="0">
                <a:solidFill>
                  <a:srgbClr val="0070C0"/>
                </a:solidFill>
                <a:effectLst>
                  <a:outerShdw blurRad="38100" dist="38100" dir="2700000" algn="tl">
                    <a:srgbClr val="000000">
                      <a:alpha val="43137"/>
                    </a:srgbClr>
                  </a:outerShdw>
                </a:effectLst>
              </a:rPr>
              <a:t>10 </a:t>
            </a:r>
            <a:r>
              <a:rPr lang="es-GT" sz="1600" b="1" dirty="0">
                <a:solidFill>
                  <a:srgbClr val="0070C0"/>
                </a:solidFill>
                <a:effectLst>
                  <a:outerShdw blurRad="38100" dist="38100" dir="2700000" algn="tl">
                    <a:srgbClr val="000000">
                      <a:alpha val="43137"/>
                    </a:srgbClr>
                  </a:outerShdw>
                </a:effectLst>
              </a:rPr>
              <a:t>-</a:t>
            </a:r>
            <a:r>
              <a:rPr lang="es-GT" sz="1400" dirty="0"/>
              <a:t> </a:t>
            </a:r>
            <a:r>
              <a:rPr lang="es-GT" sz="1600" dirty="0"/>
              <a:t>Adicionalmente del 1 al 28 de febrero 2019 se identificaron restricciones por la modificación a las capacidades de importación y porteo en sentido sur-norte del área de control de Nicaragua, debido al pronóstico y actualización semanal del despacho de plantas Eólicas, al respecto se tienen 33.5 MW asignados en DF durante enero que tienen como nodos de inyección a Costa Rica y Panamá con retiro en El Salvador y Guatemala, las variaciones registradas se pueden visualizar en la gráfica de Máxima Capacidad de Porteo diaria entre Nicaragua y Costa Rica que a continuación se presenta:</a:t>
            </a:r>
          </a:p>
        </p:txBody>
      </p:sp>
      <p:sp>
        <p:nvSpPr>
          <p:cNvPr id="8" name="CuadroTexto 7"/>
          <p:cNvSpPr txBox="1"/>
          <p:nvPr/>
        </p:nvSpPr>
        <p:spPr>
          <a:xfrm>
            <a:off x="346340" y="2461879"/>
            <a:ext cx="8667344" cy="307777"/>
          </a:xfrm>
          <a:prstGeom prst="rect">
            <a:avLst/>
          </a:prstGeom>
          <a:noFill/>
        </p:spPr>
        <p:txBody>
          <a:bodyPr wrap="square" rtlCol="0">
            <a:spAutoFit/>
          </a:bodyPr>
          <a:lstStyle/>
          <a:p>
            <a:r>
              <a:rPr lang="es-GT" sz="1400" b="1" dirty="0" smtClean="0"/>
              <a:t>Máxima capacidad de porteo NIC vs MW requeridos en CF con retiros en El Salvador e inyección en CR y PAN (MW) </a:t>
            </a:r>
            <a:endParaRPr lang="es-GT" sz="1400" b="1" dirty="0"/>
          </a:p>
        </p:txBody>
      </p:sp>
      <p:sp>
        <p:nvSpPr>
          <p:cNvPr id="9" name="CuadroTexto 8"/>
          <p:cNvSpPr txBox="1"/>
          <p:nvPr/>
        </p:nvSpPr>
        <p:spPr>
          <a:xfrm>
            <a:off x="1331640" y="5496286"/>
            <a:ext cx="5777138" cy="369332"/>
          </a:xfrm>
          <a:prstGeom prst="rect">
            <a:avLst/>
          </a:prstGeom>
          <a:noFill/>
        </p:spPr>
        <p:txBody>
          <a:bodyPr wrap="square" rtlCol="0">
            <a:spAutoFit/>
          </a:bodyPr>
          <a:lstStyle/>
          <a:p>
            <a:r>
              <a:rPr lang="es-GT" dirty="0" smtClean="0">
                <a:solidFill>
                  <a:schemeClr val="accent2"/>
                </a:solidFill>
              </a:rPr>
              <a:t> </a:t>
            </a:r>
            <a:r>
              <a:rPr lang="es-GT" sz="1600" b="1" dirty="0" smtClean="0">
                <a:solidFill>
                  <a:schemeClr val="accent2"/>
                </a:solidFill>
              </a:rPr>
              <a:t>──</a:t>
            </a:r>
            <a:r>
              <a:rPr lang="es-GT" sz="1100" dirty="0" smtClean="0">
                <a:solidFill>
                  <a:schemeClr val="accent2"/>
                </a:solidFill>
              </a:rPr>
              <a:t> </a:t>
            </a:r>
            <a:r>
              <a:rPr lang="es-GT" sz="1100" dirty="0" smtClean="0"/>
              <a:t>Máxima Capacidad Disponible </a:t>
            </a:r>
            <a:r>
              <a:rPr lang="es-GT" dirty="0"/>
              <a:t> </a:t>
            </a:r>
            <a:r>
              <a:rPr lang="es-GT" b="1" dirty="0" smtClean="0">
                <a:solidFill>
                  <a:schemeClr val="accent3"/>
                </a:solidFill>
              </a:rPr>
              <a:t>── </a:t>
            </a:r>
            <a:r>
              <a:rPr lang="es-GT" sz="1100" dirty="0" smtClean="0"/>
              <a:t>MW Requeridos CF ES – CR y ES – PA </a:t>
            </a:r>
            <a:endParaRPr lang="es-GT" sz="1100" dirty="0"/>
          </a:p>
        </p:txBody>
      </p:sp>
    </p:spTree>
    <p:extLst>
      <p:ext uri="{BB962C8B-B14F-4D97-AF65-F5344CB8AC3E}">
        <p14:creationId xmlns:p14="http://schemas.microsoft.com/office/powerpoint/2010/main" val="3141133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a:extLst>
              <a:ext uri="{FF2B5EF4-FFF2-40B4-BE49-F238E27FC236}">
                <a16:creationId xmlns:a16="http://schemas.microsoft.com/office/drawing/2014/main" xmlns="" id="{B83FA578-F638-4E34-AD57-D2CB2981EC51}"/>
              </a:ext>
            </a:extLst>
          </p:cNvPr>
          <p:cNvSpPr/>
          <p:nvPr/>
        </p:nvSpPr>
        <p:spPr>
          <a:xfrm>
            <a:off x="364155" y="766972"/>
            <a:ext cx="8456317" cy="1077218"/>
          </a:xfrm>
          <a:prstGeom prst="rect">
            <a:avLst/>
          </a:prstGeom>
        </p:spPr>
        <p:txBody>
          <a:bodyPr wrap="square">
            <a:spAutoFit/>
          </a:bodyPr>
          <a:lstStyle/>
          <a:p>
            <a:pPr algn="just"/>
            <a:r>
              <a:rPr lang="es-GT" sz="1600" b="1" dirty="0" smtClean="0">
                <a:solidFill>
                  <a:srgbClr val="0070C0"/>
                </a:solidFill>
                <a:effectLst>
                  <a:outerShdw blurRad="38100" dist="38100" dir="2700000" algn="tl">
                    <a:srgbClr val="000000">
                      <a:alpha val="43137"/>
                    </a:srgbClr>
                  </a:outerShdw>
                </a:effectLst>
              </a:rPr>
              <a:t>11 –</a:t>
            </a:r>
            <a:r>
              <a:rPr lang="es-GT" sz="1400" dirty="0" smtClean="0"/>
              <a:t> </a:t>
            </a:r>
            <a:r>
              <a:rPr lang="es-GT" sz="1600" dirty="0" smtClean="0"/>
              <a:t>Se identificó que durante </a:t>
            </a:r>
            <a:r>
              <a:rPr lang="es-GT" sz="1600" dirty="0"/>
              <a:t>el mes</a:t>
            </a:r>
            <a:r>
              <a:rPr lang="es-GT" sz="1600" b="1" dirty="0"/>
              <a:t> </a:t>
            </a:r>
            <a:r>
              <a:rPr lang="es-GT" sz="1600" dirty="0"/>
              <a:t>de</a:t>
            </a:r>
            <a:r>
              <a:rPr lang="es-GT" sz="1600" b="1" dirty="0"/>
              <a:t> </a:t>
            </a:r>
            <a:r>
              <a:rPr lang="es-GT" sz="1600" dirty="0" smtClean="0"/>
              <a:t>febrero 2019, las restricciones nacionales que afectaron la capacidad transmisión regional, provocaron </a:t>
            </a:r>
            <a:r>
              <a:rPr lang="es-GT" sz="1600" dirty="0"/>
              <a:t>diferencias de </a:t>
            </a:r>
            <a:r>
              <a:rPr lang="es-GT" sz="1600" dirty="0" smtClean="0"/>
              <a:t>precios nodales ex antes, que generaron un </a:t>
            </a:r>
            <a:r>
              <a:rPr lang="es-GT" sz="1600" b="1" dirty="0" smtClean="0"/>
              <a:t>impacto a la CGC por un monto de </a:t>
            </a:r>
            <a:r>
              <a:rPr lang="es-GT" sz="1600" b="1" dirty="0"/>
              <a:t>(</a:t>
            </a:r>
            <a:r>
              <a:rPr lang="es-GT" sz="1600" b="1" dirty="0" smtClean="0"/>
              <a:t>USD </a:t>
            </a:r>
            <a:r>
              <a:rPr lang="es-GT" sz="1600" b="1" dirty="0"/>
              <a:t>1,010,872), </a:t>
            </a:r>
            <a:r>
              <a:rPr lang="es-GT" sz="1600" dirty="0" smtClean="0"/>
              <a:t>distribuido en el mes de la siguiente forma:</a:t>
            </a:r>
            <a:endParaRPr lang="es-GT" sz="1100" dirty="0"/>
          </a:p>
          <a:p>
            <a:pPr algn="just"/>
            <a:endParaRPr lang="es-GT" sz="1600" dirty="0"/>
          </a:p>
        </p:txBody>
      </p:sp>
      <p:pic>
        <p:nvPicPr>
          <p:cNvPr id="5" name="Imagen 4"/>
          <p:cNvPicPr>
            <a:picLocks noChangeAspect="1"/>
          </p:cNvPicPr>
          <p:nvPr/>
        </p:nvPicPr>
        <p:blipFill>
          <a:blip r:embed="rId3"/>
          <a:stretch>
            <a:fillRect/>
          </a:stretch>
        </p:blipFill>
        <p:spPr>
          <a:xfrm>
            <a:off x="581129" y="1724141"/>
            <a:ext cx="8064896" cy="4474264"/>
          </a:xfrm>
          <a:prstGeom prst="rect">
            <a:avLst/>
          </a:prstGeom>
        </p:spPr>
      </p:pic>
    </p:spTree>
    <p:extLst>
      <p:ext uri="{BB962C8B-B14F-4D97-AF65-F5344CB8AC3E}">
        <p14:creationId xmlns:p14="http://schemas.microsoft.com/office/powerpoint/2010/main" val="1376164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8935" y="0"/>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748464" cy="800219"/>
          </a:xfrm>
          <a:prstGeom prst="rect">
            <a:avLst/>
          </a:prstGeom>
          <a:noFill/>
        </p:spPr>
        <p:txBody>
          <a:bodyPr wrap="square" rtlCol="0">
            <a:spAutoFit/>
          </a:bodyPr>
          <a:lstStyle/>
          <a:p>
            <a:r>
              <a:rPr lang="es-GT" b="1" dirty="0" smtClean="0">
                <a:solidFill>
                  <a:srgbClr val="0070C0"/>
                </a:solidFill>
                <a:effectLst>
                  <a:outerShdw blurRad="38100" dist="38100" dir="2700000" algn="tl">
                    <a:srgbClr val="000000">
                      <a:alpha val="43137"/>
                    </a:srgbClr>
                  </a:outerShdw>
                </a:effectLst>
              </a:rPr>
              <a:t>12-</a:t>
            </a:r>
            <a:r>
              <a:rPr lang="es-GT" sz="1600" dirty="0" smtClean="0"/>
              <a:t> </a:t>
            </a:r>
            <a:r>
              <a:rPr lang="es-GT" sz="1600" dirty="0"/>
              <a:t>Las máximas capacidades de transferencia entre áreas de control de </a:t>
            </a:r>
            <a:r>
              <a:rPr lang="es-GT" sz="1600" dirty="0" smtClean="0"/>
              <a:t>febrero </a:t>
            </a:r>
            <a:r>
              <a:rPr lang="es-GT" sz="1600" dirty="0" smtClean="0"/>
              <a:t>2019 publicadas por el EOR, se </a:t>
            </a:r>
            <a:r>
              <a:rPr lang="es-GT" sz="1600" dirty="0"/>
              <a:t>presentan a continuación:</a:t>
            </a:r>
          </a:p>
          <a:p>
            <a:endParaRPr lang="es-GT" sz="1200" dirty="0"/>
          </a:p>
        </p:txBody>
      </p:sp>
      <p:sp>
        <p:nvSpPr>
          <p:cNvPr id="3" name="Rectángulo 2">
            <a:extLst>
              <a:ext uri="{FF2B5EF4-FFF2-40B4-BE49-F238E27FC236}">
                <a16:creationId xmlns:a16="http://schemas.microsoft.com/office/drawing/2014/main" xmlns="" id="{5641B8C5-7CB7-4C56-ABE9-C70FB05189A5}"/>
              </a:ext>
            </a:extLst>
          </p:cNvPr>
          <p:cNvSpPr/>
          <p:nvPr/>
        </p:nvSpPr>
        <p:spPr>
          <a:xfrm>
            <a:off x="260992" y="5245666"/>
            <a:ext cx="8498686" cy="941796"/>
          </a:xfrm>
          <a:prstGeom prst="rect">
            <a:avLst/>
          </a:prstGeom>
        </p:spPr>
        <p:txBody>
          <a:bodyPr wrap="square">
            <a:spAutoFit/>
          </a:bodyPr>
          <a:lstStyle/>
          <a:p>
            <a:pPr marL="457200" algn="just">
              <a:lnSpc>
                <a:spcPct val="115000"/>
              </a:lnSpc>
              <a:spcAft>
                <a:spcPts val="0"/>
              </a:spcAft>
            </a:pPr>
            <a:r>
              <a:rPr lang="es-GT" sz="1200" i="1" dirty="0" smtClean="0">
                <a:latin typeface="Calibri" panose="020F0502020204030204" pitchFamily="34" charset="0"/>
                <a:ea typeface="PMingLiU" panose="02020500000000000000" pitchFamily="18" charset="-120"/>
                <a:cs typeface="Times New Roman" panose="02020603050405020304" pitchFamily="18" charset="0"/>
              </a:rPr>
              <a:t>“Los </a:t>
            </a:r>
            <a:r>
              <a:rPr lang="es-GT" sz="1200" i="1" dirty="0">
                <a:latin typeface="Calibri" panose="020F0502020204030204" pitchFamily="34" charset="0"/>
                <a:ea typeface="PMingLiU" panose="02020500000000000000" pitchFamily="18" charset="-120"/>
                <a:cs typeface="Times New Roman" panose="02020603050405020304" pitchFamily="18" charset="0"/>
              </a:rPr>
              <a:t>valores mostrados en las tablas anteriores, representan la máxima capacidad de </a:t>
            </a:r>
            <a:r>
              <a:rPr lang="es-GT" sz="1200" b="1" i="1" dirty="0">
                <a:latin typeface="Calibri" panose="020F0502020204030204" pitchFamily="34" charset="0"/>
                <a:ea typeface="PMingLiU" panose="02020500000000000000" pitchFamily="18" charset="-120"/>
                <a:cs typeface="Times New Roman" panose="02020603050405020304" pitchFamily="18" charset="0"/>
              </a:rPr>
              <a:t>transferencia</a:t>
            </a:r>
            <a:r>
              <a:rPr lang="es-GT" sz="1200" i="1" dirty="0">
                <a:latin typeface="Calibri" panose="020F0502020204030204" pitchFamily="34" charset="0"/>
                <a:ea typeface="PMingLiU" panose="02020500000000000000" pitchFamily="18" charset="-120"/>
                <a:cs typeface="Times New Roman" panose="02020603050405020304" pitchFamily="18" charset="0"/>
              </a:rPr>
              <a:t> simultánea a través de Guatemala, El Salvador y Honduras. Considerando que se puede dar cualquier combinación de valores de importación simultánea, deberán cumplir las máximas capacidades mostradas en las gráficas que contienen los límites de </a:t>
            </a:r>
            <a:r>
              <a:rPr lang="es-GT" sz="1200" b="1" i="1" dirty="0">
                <a:latin typeface="Calibri" panose="020F0502020204030204" pitchFamily="34" charset="0"/>
                <a:ea typeface="PMingLiU" panose="02020500000000000000" pitchFamily="18" charset="-120"/>
                <a:cs typeface="Times New Roman" panose="02020603050405020304" pitchFamily="18" charset="0"/>
              </a:rPr>
              <a:t>importación</a:t>
            </a:r>
            <a:r>
              <a:rPr lang="es-GT" sz="1200" i="1" dirty="0">
                <a:latin typeface="Calibri" panose="020F0502020204030204" pitchFamily="34" charset="0"/>
                <a:ea typeface="PMingLiU" panose="02020500000000000000" pitchFamily="18" charset="-120"/>
                <a:cs typeface="Times New Roman" panose="02020603050405020304" pitchFamily="18" charset="0"/>
              </a:rPr>
              <a:t> simultánea entre Guatemala, El Salvador y Honduras en los diferentes escenarios de demanda</a:t>
            </a:r>
            <a:r>
              <a:rPr lang="es-GT" sz="1200" i="1" dirty="0" smtClean="0">
                <a:latin typeface="Calibri" panose="020F0502020204030204" pitchFamily="34" charset="0"/>
                <a:ea typeface="PMingLiU" panose="02020500000000000000" pitchFamily="18" charset="-120"/>
                <a:cs typeface="Times New Roman" panose="02020603050405020304" pitchFamily="18" charset="0"/>
              </a:rPr>
              <a:t>.” </a:t>
            </a:r>
            <a:endParaRPr lang="es-GT" sz="1200" i="1"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8" name="Cuadro de texto 2"/>
          <p:cNvSpPr txBox="1">
            <a:spLocks noChangeArrowheads="1"/>
          </p:cNvSpPr>
          <p:nvPr/>
        </p:nvSpPr>
        <p:spPr bwMode="auto">
          <a:xfrm>
            <a:off x="1723385" y="1348057"/>
            <a:ext cx="56007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GT" sz="1100" dirty="0">
                <a:effectLst/>
                <a:latin typeface="Calibri" panose="020F0502020204030204" pitchFamily="34" charset="0"/>
                <a:ea typeface="PMingLiU" panose="02020500000000000000" pitchFamily="18" charset="-120"/>
                <a:cs typeface="Times New Roman" panose="02020603050405020304" pitchFamily="18" charset="0"/>
              </a:rPr>
              <a:t>Máximas Capacidades de Transferencia entre áreas de control Norte - Sur</a:t>
            </a:r>
          </a:p>
          <a:p>
            <a:pPr algn="ctr">
              <a:lnSpc>
                <a:spcPct val="115000"/>
              </a:lnSpc>
              <a:spcAft>
                <a:spcPts val="1000"/>
              </a:spcAft>
            </a:pPr>
            <a:r>
              <a:rPr lang="es-GT" sz="1100" dirty="0">
                <a:effectLst/>
                <a:latin typeface="Calibri" panose="020F0502020204030204" pitchFamily="34" charset="0"/>
                <a:ea typeface="PMingLiU" panose="02020500000000000000" pitchFamily="18" charset="-120"/>
                <a:cs typeface="Times New Roman" panose="02020603050405020304" pitchFamily="18" charset="0"/>
              </a:rPr>
              <a:t> </a:t>
            </a:r>
          </a:p>
        </p:txBody>
      </p:sp>
      <p:sp>
        <p:nvSpPr>
          <p:cNvPr id="11" name="Cuadro de texto 2"/>
          <p:cNvSpPr txBox="1">
            <a:spLocks noChangeArrowheads="1"/>
          </p:cNvSpPr>
          <p:nvPr/>
        </p:nvSpPr>
        <p:spPr bwMode="auto">
          <a:xfrm>
            <a:off x="1723385" y="2969865"/>
            <a:ext cx="56007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GT" sz="1100" dirty="0">
                <a:effectLst/>
                <a:latin typeface="Calibri" panose="020F0502020204030204" pitchFamily="34" charset="0"/>
                <a:ea typeface="PMingLiU" panose="02020500000000000000" pitchFamily="18" charset="-120"/>
                <a:cs typeface="Times New Roman" panose="02020603050405020304" pitchFamily="18" charset="0"/>
              </a:rPr>
              <a:t>Máximas Capacidades de Transferencia entre áreas de control Sur - Norte</a:t>
            </a:r>
          </a:p>
        </p:txBody>
      </p:sp>
      <p:pic>
        <p:nvPicPr>
          <p:cNvPr id="5" name="Imagen 4"/>
          <p:cNvPicPr>
            <a:picLocks noChangeAspect="1"/>
          </p:cNvPicPr>
          <p:nvPr/>
        </p:nvPicPr>
        <p:blipFill>
          <a:blip r:embed="rId3"/>
          <a:stretch>
            <a:fillRect/>
          </a:stretch>
        </p:blipFill>
        <p:spPr>
          <a:xfrm>
            <a:off x="1990085" y="1650461"/>
            <a:ext cx="5121084" cy="1274174"/>
          </a:xfrm>
          <a:prstGeom prst="rect">
            <a:avLst/>
          </a:prstGeom>
        </p:spPr>
      </p:pic>
      <p:pic>
        <p:nvPicPr>
          <p:cNvPr id="7" name="Imagen 6"/>
          <p:cNvPicPr>
            <a:picLocks noChangeAspect="1"/>
          </p:cNvPicPr>
          <p:nvPr/>
        </p:nvPicPr>
        <p:blipFill>
          <a:blip r:embed="rId4"/>
          <a:stretch>
            <a:fillRect/>
          </a:stretch>
        </p:blipFill>
        <p:spPr>
          <a:xfrm>
            <a:off x="1990085" y="3271544"/>
            <a:ext cx="5121084" cy="1286367"/>
          </a:xfrm>
          <a:prstGeom prst="rect">
            <a:avLst/>
          </a:prstGeom>
        </p:spPr>
      </p:pic>
    </p:spTree>
    <p:extLst>
      <p:ext uri="{BB962C8B-B14F-4D97-AF65-F5344CB8AC3E}">
        <p14:creationId xmlns:p14="http://schemas.microsoft.com/office/powerpoint/2010/main" val="4097585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 xmlns:a16="http://schemas.microsoft.com/office/drawing/2014/main" id="{18D1A2AE-7F3C-47E3-8835-9A2E00A2D4D7}"/>
              </a:ext>
            </a:extLst>
          </p:cNvPr>
          <p:cNvSpPr/>
          <p:nvPr/>
        </p:nvSpPr>
        <p:spPr>
          <a:xfrm>
            <a:off x="4417969" y="5762165"/>
            <a:ext cx="184731" cy="369332"/>
          </a:xfrm>
          <a:prstGeom prst="rect">
            <a:avLst/>
          </a:prstGeom>
        </p:spPr>
        <p:txBody>
          <a:bodyPr wrap="none">
            <a:spAutoFit/>
          </a:bodyPr>
          <a:lstStyle/>
          <a:p>
            <a:pPr algn="ctr"/>
            <a:endParaRPr lang="es-GT" dirty="0"/>
          </a:p>
        </p:txBody>
      </p:sp>
      <p:sp>
        <p:nvSpPr>
          <p:cNvPr id="6" name="Rectángulo 5">
            <a:extLst>
              <a:ext uri="{FF2B5EF4-FFF2-40B4-BE49-F238E27FC236}">
                <a16:creationId xmlns="" xmlns:a16="http://schemas.microsoft.com/office/drawing/2014/main" id="{28804837-5687-4279-8DBD-E351D2219FAD}"/>
              </a:ext>
            </a:extLst>
          </p:cNvPr>
          <p:cNvSpPr/>
          <p:nvPr/>
        </p:nvSpPr>
        <p:spPr>
          <a:xfrm>
            <a:off x="200646" y="650510"/>
            <a:ext cx="8691833" cy="923330"/>
          </a:xfrm>
          <a:prstGeom prst="rect">
            <a:avLst/>
          </a:prstGeom>
        </p:spPr>
        <p:txBody>
          <a:bodyPr wrap="square">
            <a:spAutoFit/>
          </a:bodyPr>
          <a:lstStyle/>
          <a:p>
            <a:pPr algn="just"/>
            <a:r>
              <a:rPr lang="es-GT" b="1" dirty="0" smtClean="0">
                <a:solidFill>
                  <a:srgbClr val="0070C0"/>
                </a:solidFill>
                <a:effectLst>
                  <a:outerShdw blurRad="38100" dist="38100" dir="2700000" algn="tl">
                    <a:srgbClr val="000000">
                      <a:alpha val="43137"/>
                    </a:srgbClr>
                  </a:outerShdw>
                </a:effectLst>
              </a:rPr>
              <a:t>13 </a:t>
            </a:r>
            <a:r>
              <a:rPr lang="es-GT" b="1" dirty="0">
                <a:solidFill>
                  <a:srgbClr val="0070C0"/>
                </a:solidFill>
                <a:effectLst>
                  <a:outerShdw blurRad="38100" dist="38100" dir="2700000" algn="tl">
                    <a:srgbClr val="000000">
                      <a:alpha val="43137"/>
                    </a:srgbClr>
                  </a:outerShdw>
                </a:effectLst>
              </a:rPr>
              <a:t>- </a:t>
            </a:r>
            <a:r>
              <a:rPr lang="es-GT" dirty="0">
                <a:latin typeface="Calibri" panose="020F0502020204030204" pitchFamily="34" charset="0"/>
                <a:ea typeface="PMingLiU" panose="02020500000000000000" pitchFamily="18" charset="-120"/>
                <a:cs typeface="Times New Roman" panose="02020603050405020304" pitchFamily="18" charset="0"/>
              </a:rPr>
              <a:t>Asimismo, </a:t>
            </a:r>
            <a:r>
              <a:rPr lang="es-HN" dirty="0">
                <a:latin typeface="Calibri" panose="020F0502020204030204" pitchFamily="34" charset="0"/>
                <a:ea typeface="PMingLiU" panose="02020500000000000000" pitchFamily="18" charset="-120"/>
                <a:cs typeface="Times New Roman" panose="02020603050405020304" pitchFamily="18" charset="0"/>
              </a:rPr>
              <a:t>el AMM programó y ejecutó transferencias de potencia superiores a los máximos </a:t>
            </a:r>
            <a:r>
              <a:rPr lang="es-HN" dirty="0" smtClean="0">
                <a:latin typeface="Calibri" panose="020F0502020204030204" pitchFamily="34" charset="0"/>
                <a:ea typeface="PMingLiU" panose="02020500000000000000" pitchFamily="18" charset="-120"/>
                <a:cs typeface="Times New Roman" panose="02020603050405020304" pitchFamily="18" charset="0"/>
              </a:rPr>
              <a:t>seguros (</a:t>
            </a:r>
            <a:r>
              <a:rPr lang="es-HN" dirty="0">
                <a:latin typeface="Calibri" panose="020F0502020204030204" pitchFamily="34" charset="0"/>
                <a:ea typeface="PMingLiU" panose="02020500000000000000" pitchFamily="18" charset="-120"/>
                <a:cs typeface="Times New Roman" panose="02020603050405020304" pitchFamily="18" charset="0"/>
              </a:rPr>
              <a:t>240 MW) durante la operación </a:t>
            </a:r>
            <a:r>
              <a:rPr lang="es-HN" dirty="0" smtClean="0">
                <a:latin typeface="Calibri" panose="020F0502020204030204" pitchFamily="34" charset="0"/>
                <a:ea typeface="PMingLiU" panose="02020500000000000000" pitchFamily="18" charset="-120"/>
                <a:cs typeface="Times New Roman" panose="02020603050405020304" pitchFamily="18" charset="0"/>
              </a:rPr>
              <a:t>de </a:t>
            </a:r>
            <a:r>
              <a:rPr lang="es-HN" dirty="0">
                <a:latin typeface="Calibri" panose="020F0502020204030204" pitchFamily="34" charset="0"/>
                <a:ea typeface="PMingLiU" panose="02020500000000000000" pitchFamily="18" charset="-120"/>
                <a:cs typeface="Times New Roman" panose="02020603050405020304" pitchFamily="18" charset="0"/>
              </a:rPr>
              <a:t>mercado del mes de </a:t>
            </a:r>
            <a:r>
              <a:rPr lang="es-HN" dirty="0" smtClean="0">
                <a:latin typeface="Calibri" panose="020F0502020204030204" pitchFamily="34" charset="0"/>
                <a:ea typeface="PMingLiU" panose="02020500000000000000" pitchFamily="18" charset="-120"/>
                <a:cs typeface="Times New Roman" panose="02020603050405020304" pitchFamily="18" charset="0"/>
              </a:rPr>
              <a:t>febrero </a:t>
            </a:r>
            <a:r>
              <a:rPr lang="es-HN" dirty="0">
                <a:latin typeface="Calibri" panose="020F0502020204030204" pitchFamily="34" charset="0"/>
                <a:ea typeface="PMingLiU" panose="02020500000000000000" pitchFamily="18" charset="-120"/>
                <a:cs typeface="Times New Roman" panose="02020603050405020304" pitchFamily="18" charset="0"/>
              </a:rPr>
              <a:t>de </a:t>
            </a:r>
            <a:r>
              <a:rPr lang="es-HN" dirty="0" smtClean="0">
                <a:latin typeface="Calibri" panose="020F0502020204030204" pitchFamily="34" charset="0"/>
                <a:ea typeface="PMingLiU" panose="02020500000000000000" pitchFamily="18" charset="-120"/>
                <a:cs typeface="Times New Roman" panose="02020603050405020304" pitchFamily="18" charset="0"/>
              </a:rPr>
              <a:t>2019 </a:t>
            </a:r>
            <a:r>
              <a:rPr lang="es-HN" dirty="0">
                <a:latin typeface="Calibri" panose="020F0502020204030204" pitchFamily="34" charset="0"/>
                <a:ea typeface="PMingLiU" panose="02020500000000000000" pitchFamily="18" charset="-120"/>
                <a:cs typeface="Times New Roman" panose="02020603050405020304" pitchFamily="18" charset="0"/>
              </a:rPr>
              <a:t>de acuerdo al siguiente detalle:</a:t>
            </a:r>
            <a:endParaRPr lang="es-GT" dirty="0"/>
          </a:p>
        </p:txBody>
      </p:sp>
      <p:pic>
        <p:nvPicPr>
          <p:cNvPr id="7" name="Imagen 6">
            <a:extLst>
              <a:ext uri="{FF2B5EF4-FFF2-40B4-BE49-F238E27FC236}">
                <a16:creationId xmlns="" xmlns:a16="http://schemas.microsoft.com/office/drawing/2014/main" id="{E7536849-078F-43A4-9BC2-84243FD21230}"/>
              </a:ext>
            </a:extLst>
          </p:cNvPr>
          <p:cNvPicPr>
            <a:picLocks noChangeAspect="1"/>
          </p:cNvPicPr>
          <p:nvPr/>
        </p:nvPicPr>
        <p:blipFill>
          <a:blip r:embed="rId3"/>
          <a:stretch>
            <a:fillRect/>
          </a:stretch>
        </p:blipFill>
        <p:spPr>
          <a:xfrm>
            <a:off x="200646" y="5644009"/>
            <a:ext cx="3516088" cy="1042589"/>
          </a:xfrm>
          <a:prstGeom prst="rect">
            <a:avLst/>
          </a:prstGeom>
        </p:spPr>
      </p:pic>
      <p:sp>
        <p:nvSpPr>
          <p:cNvPr id="8" name="Rectángulo: esquinas redondeadas 7">
            <a:extLst>
              <a:ext uri="{FF2B5EF4-FFF2-40B4-BE49-F238E27FC236}">
                <a16:creationId xmlns="" xmlns:a16="http://schemas.microsoft.com/office/drawing/2014/main" id="{A58F4A61-D74F-4875-875F-072FFC6CCCCD}"/>
              </a:ext>
            </a:extLst>
          </p:cNvPr>
          <p:cNvSpPr/>
          <p:nvPr/>
        </p:nvSpPr>
        <p:spPr>
          <a:xfrm>
            <a:off x="2331721" y="6013465"/>
            <a:ext cx="936104" cy="676268"/>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6" name="CuadroTexto 15"/>
          <p:cNvSpPr txBox="1"/>
          <p:nvPr/>
        </p:nvSpPr>
        <p:spPr>
          <a:xfrm>
            <a:off x="4149989" y="1888355"/>
            <a:ext cx="4856015" cy="1231106"/>
          </a:xfrm>
          <a:prstGeom prst="rect">
            <a:avLst/>
          </a:prstGeom>
          <a:solidFill>
            <a:schemeClr val="accent1"/>
          </a:solidFill>
        </p:spPr>
        <p:txBody>
          <a:bodyPr wrap="square" rtlCol="0">
            <a:spAutoFit/>
          </a:bodyPr>
          <a:lstStyle/>
          <a:p>
            <a:pPr algn="just"/>
            <a:r>
              <a:rPr lang="es-HN" sz="1400" dirty="0">
                <a:solidFill>
                  <a:schemeClr val="bg1"/>
                </a:solidFill>
                <a:ea typeface="PMingLiU" panose="02020500000000000000" pitchFamily="18" charset="-120"/>
                <a:cs typeface="Times New Roman" panose="02020603050405020304" pitchFamily="18" charset="0"/>
              </a:rPr>
              <a:t>En relación a la aplicación de lo establecido en la Resolución CRIE-30-2017 y CRIE-37-2017, se procedió a verificar la actuación del EOR al respecto, con base en los informes publicados en la página Web del operador regional</a:t>
            </a:r>
            <a:endParaRPr lang="es-GT" sz="1400" dirty="0">
              <a:solidFill>
                <a:schemeClr val="bg1"/>
              </a:solidFill>
            </a:endParaRPr>
          </a:p>
          <a:p>
            <a:endParaRPr lang="es-GT" dirty="0"/>
          </a:p>
        </p:txBody>
      </p:sp>
      <p:sp>
        <p:nvSpPr>
          <p:cNvPr id="17" name="CuadroTexto 16"/>
          <p:cNvSpPr txBox="1"/>
          <p:nvPr/>
        </p:nvSpPr>
        <p:spPr>
          <a:xfrm>
            <a:off x="4171618" y="3241427"/>
            <a:ext cx="4856015" cy="1415772"/>
          </a:xfrm>
          <a:prstGeom prst="rect">
            <a:avLst/>
          </a:prstGeom>
          <a:solidFill>
            <a:schemeClr val="accent1"/>
          </a:solidFill>
        </p:spPr>
        <p:txBody>
          <a:bodyPr wrap="square" rtlCol="0">
            <a:spAutoFit/>
          </a:bodyPr>
          <a:lstStyle/>
          <a:p>
            <a:pPr marL="285750" lvl="0" indent="-285750" algn="just">
              <a:buFont typeface="Wingdings" panose="05000000000000000000" pitchFamily="2" charset="2"/>
              <a:buChar char="ü"/>
            </a:pPr>
            <a:r>
              <a:rPr lang="es-HN" sz="1400" dirty="0">
                <a:solidFill>
                  <a:schemeClr val="bg1"/>
                </a:solidFill>
              </a:rPr>
              <a:t>El EOR, cumplió con lo establecido en la Resolución CRIE-30-2017 en relación a la energía programada en CF y que las Rentas de Congestión (RC) asociadas a los CF programados fueran reducidas a </a:t>
            </a:r>
            <a:r>
              <a:rPr lang="es-HN" sz="1400" dirty="0" smtClean="0">
                <a:solidFill>
                  <a:schemeClr val="bg1"/>
                </a:solidFill>
              </a:rPr>
              <a:t>0.</a:t>
            </a:r>
            <a:endParaRPr lang="es-HN" sz="1400" dirty="0">
              <a:solidFill>
                <a:schemeClr val="bg1"/>
              </a:solidFill>
            </a:endParaRPr>
          </a:p>
          <a:p>
            <a:pPr marL="285750" lvl="0" indent="-285750" algn="just">
              <a:buFont typeface="Wingdings" panose="05000000000000000000" pitchFamily="2" charset="2"/>
              <a:buChar char="ü"/>
            </a:pPr>
            <a:endParaRPr lang="es-GT" sz="1400" dirty="0">
              <a:solidFill>
                <a:schemeClr val="bg1"/>
              </a:solidFill>
            </a:endParaRPr>
          </a:p>
          <a:p>
            <a:endParaRPr lang="es-GT" sz="1600" dirty="0"/>
          </a:p>
        </p:txBody>
      </p:sp>
      <p:pic>
        <p:nvPicPr>
          <p:cNvPr id="9" name="Imagen 8"/>
          <p:cNvPicPr>
            <a:picLocks noChangeAspect="1"/>
          </p:cNvPicPr>
          <p:nvPr/>
        </p:nvPicPr>
        <p:blipFill>
          <a:blip r:embed="rId4"/>
          <a:stretch>
            <a:fillRect/>
          </a:stretch>
        </p:blipFill>
        <p:spPr>
          <a:xfrm>
            <a:off x="187618" y="1958949"/>
            <a:ext cx="3856478" cy="3582859"/>
          </a:xfrm>
          <a:prstGeom prst="rect">
            <a:avLst/>
          </a:prstGeom>
        </p:spPr>
      </p:pic>
    </p:spTree>
    <p:extLst>
      <p:ext uri="{BB962C8B-B14F-4D97-AF65-F5344CB8AC3E}">
        <p14:creationId xmlns:p14="http://schemas.microsoft.com/office/powerpoint/2010/main" val="425378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568952" cy="1440394"/>
          </a:xfrm>
          <a:prstGeom prst="rect">
            <a:avLst/>
          </a:prstGeom>
          <a:noFill/>
        </p:spPr>
        <p:txBody>
          <a:bodyPr wrap="square" rtlCol="0">
            <a:spAutoFit/>
          </a:bodyPr>
          <a:lstStyle/>
          <a:p>
            <a:pPr algn="just"/>
            <a:r>
              <a:rPr lang="es-GT" b="1" dirty="0" smtClean="0">
                <a:solidFill>
                  <a:srgbClr val="0070C0"/>
                </a:solidFill>
                <a:effectLst>
                  <a:outerShdw blurRad="38100" dist="38100" dir="2700000" algn="tl">
                    <a:srgbClr val="000000">
                      <a:alpha val="43137"/>
                    </a:srgbClr>
                  </a:outerShdw>
                </a:effectLst>
              </a:rPr>
              <a:t>14 </a:t>
            </a:r>
            <a:r>
              <a:rPr lang="es-GT" b="1" dirty="0">
                <a:solidFill>
                  <a:srgbClr val="0070C0"/>
                </a:solidFill>
                <a:effectLst>
                  <a:outerShdw blurRad="38100" dist="38100" dir="2700000" algn="tl">
                    <a:srgbClr val="000000">
                      <a:alpha val="43137"/>
                    </a:srgbClr>
                  </a:outerShdw>
                </a:effectLst>
              </a:rPr>
              <a:t>-</a:t>
            </a:r>
            <a:r>
              <a:rPr lang="es-GT" sz="1600" dirty="0"/>
              <a:t> </a:t>
            </a:r>
            <a:r>
              <a:rPr lang="es-GT" dirty="0"/>
              <a:t>Durante el mes de </a:t>
            </a:r>
            <a:r>
              <a:rPr lang="es-GT" dirty="0" smtClean="0"/>
              <a:t>febrero </a:t>
            </a:r>
            <a:r>
              <a:rPr lang="es-GT" dirty="0"/>
              <a:t>de </a:t>
            </a:r>
            <a:r>
              <a:rPr lang="es-GT" dirty="0" smtClean="0"/>
              <a:t>2019, </a:t>
            </a:r>
            <a:r>
              <a:rPr lang="es-GT" dirty="0"/>
              <a:t>adicional a lo descrito anteriormente. Los resultados económicos relacionados a la transmisión de los agentes que realizan transacciones en el MER se presentan a continuación:</a:t>
            </a:r>
          </a:p>
          <a:p>
            <a:pPr algn="just">
              <a:spcBef>
                <a:spcPct val="20000"/>
              </a:spcBef>
            </a:pPr>
            <a:endParaRPr lang="es-GT" sz="2800" dirty="0"/>
          </a:p>
        </p:txBody>
      </p:sp>
      <p:sp>
        <p:nvSpPr>
          <p:cNvPr id="10" name="Rectángulo 9"/>
          <p:cNvSpPr/>
          <p:nvPr/>
        </p:nvSpPr>
        <p:spPr>
          <a:xfrm>
            <a:off x="0" y="4648881"/>
            <a:ext cx="7986539" cy="410882"/>
          </a:xfrm>
          <a:prstGeom prst="rect">
            <a:avLst/>
          </a:prstGeom>
        </p:spPr>
        <p:txBody>
          <a:bodyPr wrap="square">
            <a:spAutoFit/>
          </a:bodyPr>
          <a:lstStyle/>
          <a:p>
            <a:pPr marL="457200">
              <a:lnSpc>
                <a:spcPct val="115000"/>
              </a:lnSpc>
              <a:spcAft>
                <a:spcPts val="0"/>
              </a:spcAft>
            </a:pPr>
            <a:r>
              <a:rPr lang="es-GT" i="1" dirty="0">
                <a:latin typeface="Calibri" panose="020F0502020204030204" pitchFamily="34" charset="0"/>
                <a:ea typeface="Calibri" panose="020F0502020204030204" pitchFamily="34" charset="0"/>
                <a:cs typeface="Calibri" panose="020F0502020204030204" pitchFamily="34" charset="0"/>
              </a:rPr>
              <a:t>Fuente:</a:t>
            </a:r>
            <a:r>
              <a:rPr lang="es-GT" i="1" spc="5" dirty="0">
                <a:latin typeface="Calibri" panose="020F0502020204030204" pitchFamily="34" charset="0"/>
                <a:ea typeface="Calibri" panose="020F0502020204030204" pitchFamily="34" charset="0"/>
                <a:cs typeface="Calibri" panose="020F0502020204030204" pitchFamily="34" charset="0"/>
              </a:rPr>
              <a:t> BD EOR</a:t>
            </a:r>
            <a:endParaRPr lang="es-G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xmlns="" id="{09BB453E-E3FC-4D11-A7D7-DD87E3AF51C2}"/>
              </a:ext>
            </a:extLst>
          </p:cNvPr>
          <p:cNvSpPr/>
          <p:nvPr/>
        </p:nvSpPr>
        <p:spPr>
          <a:xfrm>
            <a:off x="0" y="4386056"/>
            <a:ext cx="2377587" cy="325538"/>
          </a:xfrm>
          <a:prstGeom prst="rect">
            <a:avLst/>
          </a:prstGeom>
        </p:spPr>
        <p:txBody>
          <a:bodyPr wrap="square">
            <a:spAutoFit/>
          </a:bodyPr>
          <a:lstStyle/>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 Cargo (+) Abono</a:t>
            </a:r>
          </a:p>
        </p:txBody>
      </p:sp>
      <p:pic>
        <p:nvPicPr>
          <p:cNvPr id="5" name="Imagen 4"/>
          <p:cNvPicPr>
            <a:picLocks noChangeAspect="1"/>
          </p:cNvPicPr>
          <p:nvPr/>
        </p:nvPicPr>
        <p:blipFill>
          <a:blip r:embed="rId3"/>
          <a:stretch>
            <a:fillRect/>
          </a:stretch>
        </p:blipFill>
        <p:spPr>
          <a:xfrm>
            <a:off x="395536" y="1855378"/>
            <a:ext cx="8582490" cy="2180568"/>
          </a:xfrm>
          <a:prstGeom prst="rect">
            <a:avLst/>
          </a:prstGeom>
        </p:spPr>
      </p:pic>
    </p:spTree>
    <p:extLst>
      <p:ext uri="{BB962C8B-B14F-4D97-AF65-F5344CB8AC3E}">
        <p14:creationId xmlns:p14="http://schemas.microsoft.com/office/powerpoint/2010/main" val="253903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p:spPr>
        <p:txBody>
          <a:bodyPr>
            <a:normAutofit/>
          </a:bodyPr>
          <a:lstStyle/>
          <a:p>
            <a:pPr marL="514350" indent="-514350"/>
            <a:r>
              <a:rPr lang="es-MX" sz="3200" u="sng" dirty="0">
                <a:solidFill>
                  <a:srgbClr val="0000FF"/>
                </a:solidFill>
              </a:rPr>
              <a:t>Contenido</a:t>
            </a:r>
            <a:endParaRPr lang="es-GT" sz="3200" u="sng" dirty="0">
              <a:solidFill>
                <a:srgbClr val="0000FF"/>
              </a:solidFill>
            </a:endParaRPr>
          </a:p>
        </p:txBody>
      </p:sp>
      <p:sp>
        <p:nvSpPr>
          <p:cNvPr id="3" name="2 Marcador de contenido"/>
          <p:cNvSpPr>
            <a:spLocks noGrp="1"/>
          </p:cNvSpPr>
          <p:nvPr>
            <p:ph idx="1"/>
          </p:nvPr>
        </p:nvSpPr>
        <p:spPr/>
        <p:txBody>
          <a:bodyPr/>
          <a:lstStyle/>
          <a:p>
            <a:pPr marL="514350" indent="-514350">
              <a:buFont typeface="+mj-lt"/>
              <a:buAutoNum type="arabicPeriod"/>
            </a:pPr>
            <a:r>
              <a:rPr lang="es-MX" dirty="0">
                <a:solidFill>
                  <a:srgbClr val="0000FF"/>
                </a:solidFill>
                <a:hlinkClick r:id="rId3" action="ppaction://hlinksldjump"/>
              </a:rPr>
              <a:t>Antecedente</a:t>
            </a:r>
            <a:endParaRPr lang="es-MX" dirty="0">
              <a:solidFill>
                <a:srgbClr val="0000FF"/>
              </a:solidFill>
            </a:endParaRPr>
          </a:p>
          <a:p>
            <a:pPr marL="514350" indent="-514350">
              <a:buFont typeface="+mj-lt"/>
              <a:buAutoNum type="arabicPeriod"/>
            </a:pPr>
            <a:r>
              <a:rPr lang="es-GT" u="sng" dirty="0">
                <a:solidFill>
                  <a:srgbClr val="0000FF"/>
                </a:solidFill>
                <a:hlinkClick r:id="rId4" action="ppaction://hlinksldjump"/>
              </a:rPr>
              <a:t>Análisis del Informe</a:t>
            </a:r>
            <a:endParaRPr lang="es-GT" u="sng" dirty="0">
              <a:solidFill>
                <a:srgbClr val="0000FF"/>
              </a:solidFill>
            </a:endParaRPr>
          </a:p>
          <a:p>
            <a:pPr marL="514350" indent="-514350">
              <a:buFont typeface="+mj-lt"/>
              <a:buAutoNum type="arabicPeriod"/>
            </a:pPr>
            <a:r>
              <a:rPr lang="es-GT" u="sng" dirty="0">
                <a:solidFill>
                  <a:srgbClr val="0000FF"/>
                </a:solidFill>
                <a:hlinkClick r:id="rId5" action="ppaction://hlinksldjump"/>
              </a:rPr>
              <a:t>Comportamiento General por País en el MER de </a:t>
            </a:r>
            <a:r>
              <a:rPr lang="es-GT" u="sng" dirty="0" smtClean="0">
                <a:solidFill>
                  <a:srgbClr val="0000FF"/>
                </a:solidFill>
                <a:hlinkClick r:id="rId5" action="ppaction://hlinksldjump"/>
              </a:rPr>
              <a:t>febrero 201</a:t>
            </a:r>
            <a:r>
              <a:rPr lang="es-GT" u="sng" dirty="0">
                <a:solidFill>
                  <a:srgbClr val="0000FF"/>
                </a:solidFill>
              </a:rPr>
              <a:t>9</a:t>
            </a:r>
          </a:p>
          <a:p>
            <a:pPr marL="514350" indent="-514350">
              <a:buFont typeface="+mj-lt"/>
              <a:buAutoNum type="arabicPeriod"/>
            </a:pPr>
            <a:endParaRPr lang="es-SV" dirty="0"/>
          </a:p>
          <a:p>
            <a:pPr marL="514350" indent="-514350">
              <a:buFont typeface="+mj-lt"/>
              <a:buAutoNum type="arabicPeriod"/>
            </a:pPr>
            <a:endParaRPr lang="es-MX" dirty="0"/>
          </a:p>
          <a:p>
            <a:pPr marL="514350" indent="-514350">
              <a:buFont typeface="+mj-lt"/>
              <a:buAutoNum type="arabicPeriod"/>
            </a:pPr>
            <a:endParaRPr lang="es-MX" dirty="0"/>
          </a:p>
          <a:p>
            <a:pPr marL="514350" indent="-514350">
              <a:buFont typeface="+mj-lt"/>
              <a:buAutoNum type="arabicPeriod"/>
            </a:pPr>
            <a:endParaRPr lang="es-GT" dirty="0"/>
          </a:p>
        </p:txBody>
      </p:sp>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498686" cy="369332"/>
          </a:xfrm>
          <a:prstGeom prst="rect">
            <a:avLst/>
          </a:prstGeom>
          <a:noFill/>
        </p:spPr>
        <p:txBody>
          <a:bodyPr wrap="square" rtlCol="0">
            <a:spAutoFit/>
          </a:bodyPr>
          <a:lstStyle/>
          <a:p>
            <a:r>
              <a:rPr lang="es-GT" b="1" dirty="0" smtClean="0">
                <a:solidFill>
                  <a:srgbClr val="0070C0"/>
                </a:solidFill>
                <a:effectLst>
                  <a:outerShdw blurRad="38100" dist="38100" dir="2700000" algn="tl">
                    <a:srgbClr val="000000">
                      <a:alpha val="43137"/>
                    </a:srgbClr>
                  </a:outerShdw>
                </a:effectLst>
              </a:rPr>
              <a:t>15 </a:t>
            </a:r>
            <a:r>
              <a:rPr lang="es-GT" b="1" dirty="0">
                <a:solidFill>
                  <a:srgbClr val="0070C0"/>
                </a:solidFill>
                <a:effectLst>
                  <a:outerShdw blurRad="38100" dist="38100" dir="2700000" algn="tl">
                    <a:srgbClr val="000000">
                      <a:alpha val="43137"/>
                    </a:srgbClr>
                  </a:outerShdw>
                </a:effectLst>
              </a:rPr>
              <a:t>-</a:t>
            </a:r>
            <a:r>
              <a:rPr lang="es-GT" sz="1600" dirty="0"/>
              <a:t> </a:t>
            </a:r>
            <a:r>
              <a:rPr lang="es-GT" dirty="0"/>
              <a:t>De manera gráfica se observa de la siguiente manera:</a:t>
            </a:r>
          </a:p>
        </p:txBody>
      </p:sp>
      <p:pic>
        <p:nvPicPr>
          <p:cNvPr id="3" name="Imagen 2"/>
          <p:cNvPicPr>
            <a:picLocks noChangeAspect="1"/>
          </p:cNvPicPr>
          <p:nvPr/>
        </p:nvPicPr>
        <p:blipFill>
          <a:blip r:embed="rId3"/>
          <a:stretch>
            <a:fillRect/>
          </a:stretch>
        </p:blipFill>
        <p:spPr>
          <a:xfrm>
            <a:off x="400584" y="1284592"/>
            <a:ext cx="8224552" cy="3728584"/>
          </a:xfrm>
          <a:prstGeom prst="rect">
            <a:avLst/>
          </a:prstGeom>
        </p:spPr>
      </p:pic>
    </p:spTree>
    <p:extLst>
      <p:ext uri="{BB962C8B-B14F-4D97-AF65-F5344CB8AC3E}">
        <p14:creationId xmlns:p14="http://schemas.microsoft.com/office/powerpoint/2010/main" val="18063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498686" cy="923330"/>
          </a:xfrm>
          <a:prstGeom prst="rect">
            <a:avLst/>
          </a:prstGeom>
          <a:noFill/>
        </p:spPr>
        <p:txBody>
          <a:bodyPr wrap="square" rtlCol="0">
            <a:spAutoFit/>
          </a:bodyPr>
          <a:lstStyle/>
          <a:p>
            <a:pPr algn="just"/>
            <a:r>
              <a:rPr lang="es-GT" b="1" dirty="0" smtClean="0">
                <a:solidFill>
                  <a:srgbClr val="0070C0"/>
                </a:solidFill>
                <a:effectLst>
                  <a:outerShdw blurRad="38100" dist="38100" dir="2700000" algn="tl">
                    <a:srgbClr val="000000">
                      <a:alpha val="43137"/>
                    </a:srgbClr>
                  </a:outerShdw>
                </a:effectLst>
              </a:rPr>
              <a:t>16 </a:t>
            </a:r>
            <a:r>
              <a:rPr lang="es-GT" b="1" dirty="0">
                <a:solidFill>
                  <a:srgbClr val="0070C0"/>
                </a:solidFill>
                <a:effectLst>
                  <a:outerShdw blurRad="38100" dist="38100" dir="2700000" algn="tl">
                    <a:srgbClr val="000000">
                      <a:alpha val="43137"/>
                    </a:srgbClr>
                  </a:outerShdw>
                </a:effectLst>
              </a:rPr>
              <a:t>-</a:t>
            </a:r>
            <a:r>
              <a:rPr lang="es-GT" sz="1600" dirty="0"/>
              <a:t> </a:t>
            </a:r>
            <a:r>
              <a:rPr lang="es-GT" dirty="0"/>
              <a:t>Los resultados económicos relacionados a la transmisión regional que a partir de 1 de abril de 2018 según la resolución CRIE-31-2018 forman parte de la Cuenta General de Compensación del MER se presentan a continuación:</a:t>
            </a:r>
            <a:endParaRPr lang="es-GT" sz="2800" dirty="0"/>
          </a:p>
        </p:txBody>
      </p:sp>
      <p:sp>
        <p:nvSpPr>
          <p:cNvPr id="10" name="Rectángulo 9"/>
          <p:cNvSpPr/>
          <p:nvPr/>
        </p:nvSpPr>
        <p:spPr>
          <a:xfrm>
            <a:off x="251520" y="2857561"/>
            <a:ext cx="2911634" cy="587853"/>
          </a:xfrm>
          <a:prstGeom prst="rect">
            <a:avLst/>
          </a:prstGeom>
        </p:spPr>
        <p:txBody>
          <a:bodyPr wrap="square">
            <a:spAutoFit/>
          </a:bodyPr>
          <a:lstStyle/>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 Cargo (+) Abono</a:t>
            </a:r>
          </a:p>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Fuente:</a:t>
            </a:r>
            <a:r>
              <a:rPr lang="es-GT" sz="1400" i="1" spc="5" dirty="0">
                <a:latin typeface="Calibri" panose="020F0502020204030204" pitchFamily="34" charset="0"/>
                <a:ea typeface="Calibri" panose="020F0502020204030204" pitchFamily="34" charset="0"/>
                <a:cs typeface="Calibri" panose="020F0502020204030204" pitchFamily="34" charset="0"/>
              </a:rPr>
              <a:t> DTER </a:t>
            </a:r>
            <a:r>
              <a:rPr lang="es-GT" sz="1400" i="1" spc="5" dirty="0" smtClean="0">
                <a:latin typeface="Calibri" panose="020F0502020204030204" pitchFamily="34" charset="0"/>
                <a:ea typeface="Calibri" panose="020F0502020204030204" pitchFamily="34" charset="0"/>
                <a:cs typeface="Calibri" panose="020F0502020204030204" pitchFamily="34" charset="0"/>
              </a:rPr>
              <a:t>febrero 2019 </a:t>
            </a:r>
            <a:endParaRPr lang="es-GT"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ángulo 11">
            <a:extLst>
              <a:ext uri="{FF2B5EF4-FFF2-40B4-BE49-F238E27FC236}">
                <a16:creationId xmlns:a16="http://schemas.microsoft.com/office/drawing/2014/main" xmlns="" id="{25654233-21A3-4FD3-9D77-E175613E473C}"/>
              </a:ext>
            </a:extLst>
          </p:cNvPr>
          <p:cNvSpPr/>
          <p:nvPr/>
        </p:nvSpPr>
        <p:spPr>
          <a:xfrm>
            <a:off x="4283968" y="3972775"/>
            <a:ext cx="2870659" cy="587853"/>
          </a:xfrm>
          <a:prstGeom prst="rect">
            <a:avLst/>
          </a:prstGeom>
        </p:spPr>
        <p:txBody>
          <a:bodyPr wrap="square">
            <a:spAutoFit/>
          </a:bodyPr>
          <a:lstStyle/>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 Cargo (+) Abono</a:t>
            </a:r>
          </a:p>
          <a:p>
            <a:pPr marL="457200">
              <a:lnSpc>
                <a:spcPct val="115000"/>
              </a:lnSpc>
              <a:spcAft>
                <a:spcPts val="0"/>
              </a:spcAft>
            </a:pPr>
            <a:r>
              <a:rPr lang="es-GT" sz="1400" i="1" dirty="0">
                <a:latin typeface="Calibri" panose="020F0502020204030204" pitchFamily="34" charset="0"/>
                <a:ea typeface="Calibri" panose="020F0502020204030204" pitchFamily="34" charset="0"/>
                <a:cs typeface="Calibri" panose="020F0502020204030204" pitchFamily="34" charset="0"/>
              </a:rPr>
              <a:t>Fuente:</a:t>
            </a:r>
            <a:r>
              <a:rPr lang="es-GT" sz="1400" i="1" spc="5" dirty="0">
                <a:latin typeface="Calibri" panose="020F0502020204030204" pitchFamily="34" charset="0"/>
                <a:ea typeface="Calibri" panose="020F0502020204030204" pitchFamily="34" charset="0"/>
                <a:cs typeface="Calibri" panose="020F0502020204030204" pitchFamily="34" charset="0"/>
              </a:rPr>
              <a:t> DTER </a:t>
            </a:r>
            <a:r>
              <a:rPr lang="es-GT" sz="1400" i="1" spc="5" dirty="0" smtClean="0">
                <a:latin typeface="Calibri" panose="020F0502020204030204" pitchFamily="34" charset="0"/>
                <a:ea typeface="Calibri" panose="020F0502020204030204" pitchFamily="34" charset="0"/>
                <a:cs typeface="Calibri" panose="020F0502020204030204" pitchFamily="34" charset="0"/>
              </a:rPr>
              <a:t>febrero 2019 </a:t>
            </a:r>
            <a:endParaRPr lang="es-GT" sz="1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4813854" y="1654805"/>
            <a:ext cx="3001473" cy="2317970"/>
          </a:xfrm>
          <a:prstGeom prst="rect">
            <a:avLst/>
          </a:prstGeom>
        </p:spPr>
      </p:pic>
      <p:pic>
        <p:nvPicPr>
          <p:cNvPr id="8" name="Imagen 7"/>
          <p:cNvPicPr>
            <a:picLocks noChangeAspect="1"/>
          </p:cNvPicPr>
          <p:nvPr/>
        </p:nvPicPr>
        <p:blipFill>
          <a:blip r:embed="rId5"/>
          <a:stretch>
            <a:fillRect/>
          </a:stretch>
        </p:blipFill>
        <p:spPr>
          <a:xfrm>
            <a:off x="800894" y="1654804"/>
            <a:ext cx="3905010" cy="1209165"/>
          </a:xfrm>
          <a:prstGeom prst="rect">
            <a:avLst/>
          </a:prstGeom>
        </p:spPr>
      </p:pic>
    </p:spTree>
    <p:extLst>
      <p:ext uri="{BB962C8B-B14F-4D97-AF65-F5344CB8AC3E}">
        <p14:creationId xmlns:p14="http://schemas.microsoft.com/office/powerpoint/2010/main" val="55536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95536" y="650510"/>
            <a:ext cx="8498686" cy="2585323"/>
          </a:xfrm>
          <a:prstGeom prst="rect">
            <a:avLst/>
          </a:prstGeom>
          <a:noFill/>
        </p:spPr>
        <p:txBody>
          <a:bodyPr wrap="square" rtlCol="0">
            <a:spAutoFit/>
          </a:bodyPr>
          <a:lstStyle/>
          <a:p>
            <a:pPr algn="just"/>
            <a:r>
              <a:rPr lang="es-GT" dirty="0"/>
              <a:t>Adicionalmente, resultado de las modificaciones regulatorias establecidas en las resoluciones CRIE-31-2018 (Incorporación de la Cuenta General de Compensación del MER (CGC), a la regulación regional) y CRIE-112-2018 (Identificación de los Costos Asociados a las Restricciones Nacionales (CARN), para cada país responsable), en el DTER de febrero 2018 se ha realizado el cálculo de la Compensación Mensual del MER (CMM), la cual aplica una reducción al Cargo Complementario (CC) que pagan las demandas de cada uno de los países de la región, por un monto de USD 1,084,707 (monto determinado por el 80% del saldo de la CGC a diciembre 2018), quedando un saldo final de </a:t>
            </a:r>
            <a:r>
              <a:rPr lang="es-GT" b="1" dirty="0"/>
              <a:t>$3,592,303.</a:t>
            </a:r>
            <a:endParaRPr lang="es-GT" sz="2800" b="1" dirty="0"/>
          </a:p>
        </p:txBody>
      </p:sp>
      <p:sp>
        <p:nvSpPr>
          <p:cNvPr id="8" name="CuadroTexto 7"/>
          <p:cNvSpPr txBox="1"/>
          <p:nvPr/>
        </p:nvSpPr>
        <p:spPr>
          <a:xfrm>
            <a:off x="419597" y="3331651"/>
            <a:ext cx="8498686" cy="2548390"/>
          </a:xfrm>
          <a:prstGeom prst="rect">
            <a:avLst/>
          </a:prstGeom>
          <a:noFill/>
        </p:spPr>
        <p:txBody>
          <a:bodyPr wrap="square" rtlCol="0">
            <a:spAutoFit/>
          </a:bodyPr>
          <a:lstStyle/>
          <a:p>
            <a:pPr algn="just"/>
            <a:r>
              <a:rPr lang="es-GT" dirty="0"/>
              <a:t>Derivado del comportamiento actual y esperado de la CGC y su tendencia en los siguientes meses, y en cumplimiento de los numerales 3.3.2.1 y 11.7 de la  resolución CRIE-31-2018 que definen que el porcentaje de compensación semestral (PC) inicial será igual a 0.8, hasta que la CRIE mediante resolución establezca lo contrario tomando en cuenta la evolución y solvencia de la CGC; se modificó el PC a 0.0, con el propósito de mitigar la posible insuficiencia financiera.</a:t>
            </a:r>
          </a:p>
          <a:p>
            <a:pPr algn="just"/>
            <a:endParaRPr lang="es-GT" dirty="0"/>
          </a:p>
          <a:p>
            <a:pPr algn="just">
              <a:spcBef>
                <a:spcPct val="20000"/>
              </a:spcBef>
            </a:pPr>
            <a:endParaRPr lang="es-GT" sz="2800" dirty="0"/>
          </a:p>
        </p:txBody>
      </p:sp>
    </p:spTree>
    <p:extLst>
      <p:ext uri="{BB962C8B-B14F-4D97-AF65-F5344CB8AC3E}">
        <p14:creationId xmlns:p14="http://schemas.microsoft.com/office/powerpoint/2010/main" val="2097899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77974" y="2218411"/>
            <a:ext cx="4812814" cy="4079435"/>
          </a:xfrm>
          <a:prstGeom prst="rect">
            <a:avLst/>
          </a:prstGeom>
        </p:spPr>
      </p:pic>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849" y="6297847"/>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30223" y="550590"/>
            <a:ext cx="8712968" cy="1231106"/>
          </a:xfrm>
          <a:prstGeom prst="rect">
            <a:avLst/>
          </a:prstGeom>
          <a:noFill/>
        </p:spPr>
        <p:txBody>
          <a:bodyPr wrap="square" rtlCol="0">
            <a:spAutoFit/>
          </a:bodyPr>
          <a:lstStyle/>
          <a:p>
            <a:pPr algn="just">
              <a:spcBef>
                <a:spcPct val="20000"/>
              </a:spcBef>
            </a:pPr>
            <a:r>
              <a:rPr lang="es-GT" b="1" dirty="0" smtClean="0">
                <a:solidFill>
                  <a:srgbClr val="0070C0"/>
                </a:solidFill>
                <a:effectLst>
                  <a:outerShdw blurRad="38100" dist="38100" dir="2700000" algn="tl">
                    <a:srgbClr val="000000">
                      <a:alpha val="43137"/>
                    </a:srgbClr>
                  </a:outerShdw>
                </a:effectLst>
              </a:rPr>
              <a:t>17 </a:t>
            </a:r>
            <a:r>
              <a:rPr lang="es-GT" b="1" dirty="0">
                <a:solidFill>
                  <a:srgbClr val="0070C0"/>
                </a:solidFill>
                <a:effectLst>
                  <a:outerShdw blurRad="38100" dist="38100" dir="2700000" algn="tl">
                    <a:srgbClr val="000000">
                      <a:alpha val="43137"/>
                    </a:srgbClr>
                  </a:outerShdw>
                </a:effectLst>
              </a:rPr>
              <a:t>-</a:t>
            </a:r>
            <a:r>
              <a:rPr lang="es-GT" dirty="0"/>
              <a:t> </a:t>
            </a:r>
            <a:r>
              <a:rPr lang="es-GT" sz="1400" dirty="0" smtClean="0"/>
              <a:t>En la curva del precio promedio diario en el </a:t>
            </a:r>
            <a:r>
              <a:rPr lang="es-GT" sz="1400" dirty="0" err="1" smtClean="0"/>
              <a:t>predespacho</a:t>
            </a:r>
            <a:r>
              <a:rPr lang="es-GT" sz="1400" dirty="0" smtClean="0"/>
              <a:t> por sistema eléctrico nacional se observa un comportamiento normal para Guatemala como vendedor neto al MER, Nicaragua y El Salvador resultaron compradores con precios por encima de los del MER, por su parte Costa Rica resultó comprador neto al MER, esto debido a que su precio nacional durante una parte del mes de enero fue de 196 USD/</a:t>
            </a:r>
            <a:r>
              <a:rPr lang="es-GT" sz="1400" dirty="0" err="1" smtClean="0"/>
              <a:t>MWh</a:t>
            </a:r>
            <a:r>
              <a:rPr lang="es-GT" sz="1400" dirty="0" smtClean="0"/>
              <a:t>, y Panamá por su parte resultó como vendedor neto, a pesar de que sus precios de mercado han sido elevados.</a:t>
            </a:r>
            <a:endParaRPr lang="es-GT" sz="1400" dirty="0"/>
          </a:p>
        </p:txBody>
      </p:sp>
      <p:sp>
        <p:nvSpPr>
          <p:cNvPr id="5" name="CuadroTexto 4"/>
          <p:cNvSpPr txBox="1"/>
          <p:nvPr/>
        </p:nvSpPr>
        <p:spPr>
          <a:xfrm>
            <a:off x="4990788" y="2159465"/>
            <a:ext cx="4068122" cy="238219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171450" indent="-171450" algn="just">
              <a:spcBef>
                <a:spcPct val="20000"/>
              </a:spcBef>
              <a:buFont typeface="Wingdings" panose="05000000000000000000" pitchFamily="2" charset="2"/>
              <a:buChar char="ü"/>
            </a:pPr>
            <a:r>
              <a:rPr lang="es-GT" sz="1200" dirty="0" smtClean="0"/>
              <a:t>En </a:t>
            </a:r>
            <a:r>
              <a:rPr lang="es-GT" sz="1200" dirty="0"/>
              <a:t>la curva del precio promedio diario en el </a:t>
            </a:r>
            <a:r>
              <a:rPr lang="es-GT" sz="1200" dirty="0" err="1"/>
              <a:t>predespacho</a:t>
            </a:r>
            <a:r>
              <a:rPr lang="es-GT" sz="1200" dirty="0"/>
              <a:t> por </a:t>
            </a:r>
            <a:r>
              <a:rPr lang="es-GT" sz="1200" dirty="0" smtClean="0"/>
              <a:t>sistema eléctrico </a:t>
            </a:r>
            <a:r>
              <a:rPr lang="es-GT" sz="1200" dirty="0"/>
              <a:t>nacional se observa un comportamiento normal para los países de El Salvador (entre </a:t>
            </a:r>
            <a:r>
              <a:rPr lang="es-GT" sz="1200" dirty="0" smtClean="0"/>
              <a:t>94 </a:t>
            </a:r>
            <a:r>
              <a:rPr lang="es-GT" sz="1200" dirty="0"/>
              <a:t>- </a:t>
            </a:r>
            <a:r>
              <a:rPr lang="es-GT" sz="1200" dirty="0" smtClean="0"/>
              <a:t>130 </a:t>
            </a:r>
            <a:r>
              <a:rPr lang="es-GT" sz="1200" dirty="0"/>
              <a:t>US$/</a:t>
            </a:r>
            <a:r>
              <a:rPr lang="es-GT" sz="1200" dirty="0" err="1"/>
              <a:t>MWh</a:t>
            </a:r>
            <a:r>
              <a:rPr lang="es-GT" sz="1200" dirty="0"/>
              <a:t>) y Nicaragua (entre </a:t>
            </a:r>
            <a:r>
              <a:rPr lang="es-GT" sz="1200" dirty="0" smtClean="0"/>
              <a:t>106 </a:t>
            </a:r>
            <a:r>
              <a:rPr lang="es-GT" sz="1200" dirty="0"/>
              <a:t>- </a:t>
            </a:r>
            <a:r>
              <a:rPr lang="es-GT" sz="1200" dirty="0" smtClean="0"/>
              <a:t>123 </a:t>
            </a:r>
            <a:r>
              <a:rPr lang="es-GT" sz="1200" dirty="0"/>
              <a:t>US$/</a:t>
            </a:r>
            <a:r>
              <a:rPr lang="es-GT" sz="1200" dirty="0" err="1"/>
              <a:t>MWh</a:t>
            </a:r>
            <a:r>
              <a:rPr lang="es-GT" sz="1200" dirty="0"/>
              <a:t>) como compradores netos del </a:t>
            </a:r>
            <a:r>
              <a:rPr lang="es-GT" sz="1200" dirty="0" smtClean="0"/>
              <a:t>MER.</a:t>
            </a:r>
          </a:p>
          <a:p>
            <a:pPr marL="171450" indent="-171450" algn="just">
              <a:spcBef>
                <a:spcPct val="20000"/>
              </a:spcBef>
              <a:buFont typeface="Wingdings" panose="05000000000000000000" pitchFamily="2" charset="2"/>
              <a:buChar char="ü"/>
            </a:pPr>
            <a:r>
              <a:rPr lang="es-GT" sz="1200" dirty="0"/>
              <a:t>Guatemala como vendedor neto al MER con precios oscilaron entre los </a:t>
            </a:r>
            <a:r>
              <a:rPr lang="es-GT" sz="1200" dirty="0" smtClean="0"/>
              <a:t>47 </a:t>
            </a:r>
            <a:r>
              <a:rPr lang="es-GT" sz="1200" dirty="0"/>
              <a:t>y </a:t>
            </a:r>
            <a:r>
              <a:rPr lang="es-GT" sz="1200" dirty="0" smtClean="0"/>
              <a:t>92 </a:t>
            </a:r>
            <a:r>
              <a:rPr lang="es-GT" sz="1200" dirty="0"/>
              <a:t>US$/</a:t>
            </a:r>
            <a:r>
              <a:rPr lang="es-GT" sz="1200" dirty="0" err="1" smtClean="0"/>
              <a:t>MWh</a:t>
            </a:r>
            <a:r>
              <a:rPr lang="es-GT" sz="1200" dirty="0" smtClean="0"/>
              <a:t>.</a:t>
            </a:r>
          </a:p>
          <a:p>
            <a:pPr marL="171450" indent="-171450" algn="just">
              <a:spcBef>
                <a:spcPct val="20000"/>
              </a:spcBef>
              <a:buFont typeface="Wingdings" panose="05000000000000000000" pitchFamily="2" charset="2"/>
              <a:buChar char="ü"/>
            </a:pPr>
            <a:r>
              <a:rPr lang="es-GT" sz="1200" dirty="0" smtClean="0"/>
              <a:t>Panamá </a:t>
            </a:r>
            <a:r>
              <a:rPr lang="es-GT" sz="1200" dirty="0"/>
              <a:t>experimentó precios de </a:t>
            </a:r>
            <a:r>
              <a:rPr lang="es-GT" sz="1200" dirty="0" err="1"/>
              <a:t>predespacho</a:t>
            </a:r>
            <a:r>
              <a:rPr lang="es-GT" sz="1200" dirty="0"/>
              <a:t> del 1 al 28 de febrero de 2019 que oscilaron entre 96 y 105 US$/</a:t>
            </a:r>
            <a:r>
              <a:rPr lang="es-GT" sz="1200" dirty="0" err="1"/>
              <a:t>MWh</a:t>
            </a:r>
            <a:r>
              <a:rPr lang="es-GT" sz="1200" dirty="0"/>
              <a:t> debido a que las centrales </a:t>
            </a:r>
            <a:r>
              <a:rPr lang="es-GT" sz="1200" dirty="0" smtClean="0"/>
              <a:t>BLM Carbón y </a:t>
            </a:r>
            <a:r>
              <a:rPr lang="es-GT" sz="1200" dirty="0" err="1"/>
              <a:t>Panam</a:t>
            </a:r>
            <a:r>
              <a:rPr lang="es-GT" sz="1200" dirty="0"/>
              <a:t> </a:t>
            </a:r>
            <a:r>
              <a:rPr lang="es-GT" sz="1200" dirty="0" smtClean="0"/>
              <a:t> </a:t>
            </a:r>
            <a:r>
              <a:rPr lang="es-GT" sz="1200" dirty="0"/>
              <a:t>fueron las que más tiempo marginaron y su precio ofertado nacionalmente estuvo entre </a:t>
            </a:r>
            <a:r>
              <a:rPr lang="es-GT" sz="1200" dirty="0" smtClean="0"/>
              <a:t>93 </a:t>
            </a:r>
            <a:r>
              <a:rPr lang="es-GT" sz="1200" dirty="0"/>
              <a:t>y </a:t>
            </a:r>
            <a:r>
              <a:rPr lang="es-GT" sz="1200" dirty="0" smtClean="0"/>
              <a:t>111 </a:t>
            </a:r>
            <a:r>
              <a:rPr lang="es-GT" sz="1200" dirty="0"/>
              <a:t>USD/</a:t>
            </a:r>
            <a:r>
              <a:rPr lang="es-GT" sz="1200" dirty="0" err="1"/>
              <a:t>MWh</a:t>
            </a:r>
            <a:r>
              <a:rPr lang="es-GT" sz="1200" dirty="0"/>
              <a:t>. </a:t>
            </a:r>
          </a:p>
        </p:txBody>
      </p:sp>
      <p:cxnSp>
        <p:nvCxnSpPr>
          <p:cNvPr id="13" name="Conector recto de flecha 11">
            <a:extLst>
              <a:ext uri="{FF2B5EF4-FFF2-40B4-BE49-F238E27FC236}">
                <a16:creationId xmlns:a16="http://schemas.microsoft.com/office/drawing/2014/main" xmlns="" id="{638DB4B3-3268-4F35-A85B-A6D8B993D190}"/>
              </a:ext>
            </a:extLst>
          </p:cNvPr>
          <p:cNvCxnSpPr>
            <a:cxnSpLocks/>
          </p:cNvCxnSpPr>
          <p:nvPr/>
        </p:nvCxnSpPr>
        <p:spPr>
          <a:xfrm flipV="1">
            <a:off x="1835696" y="2240530"/>
            <a:ext cx="3312368" cy="2196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1">
            <a:extLst>
              <a:ext uri="{FF2B5EF4-FFF2-40B4-BE49-F238E27FC236}">
                <a16:creationId xmlns:a16="http://schemas.microsoft.com/office/drawing/2014/main" xmlns="" id="{68B644DB-1511-4A9F-B8B6-D8363C89AC8A}"/>
              </a:ext>
            </a:extLst>
          </p:cNvPr>
          <p:cNvCxnSpPr>
            <a:cxnSpLocks/>
          </p:cNvCxnSpPr>
          <p:nvPr/>
        </p:nvCxnSpPr>
        <p:spPr>
          <a:xfrm flipV="1">
            <a:off x="3995936" y="4149082"/>
            <a:ext cx="994852" cy="1440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75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649"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323528" y="908720"/>
            <a:ext cx="8301608" cy="1255728"/>
          </a:xfrm>
          <a:prstGeom prst="rect">
            <a:avLst/>
          </a:prstGeom>
          <a:noFill/>
        </p:spPr>
        <p:txBody>
          <a:bodyPr wrap="square" rtlCol="0">
            <a:spAutoFit/>
          </a:bodyPr>
          <a:lstStyle/>
          <a:p>
            <a:pPr algn="just">
              <a:spcBef>
                <a:spcPct val="20000"/>
              </a:spcBef>
            </a:pPr>
            <a:r>
              <a:rPr lang="es-GT" b="1" dirty="0" smtClean="0">
                <a:solidFill>
                  <a:srgbClr val="0070C0"/>
                </a:solidFill>
                <a:effectLst>
                  <a:outerShdw blurRad="38100" dist="38100" dir="2700000" algn="tl">
                    <a:srgbClr val="000000">
                      <a:alpha val="43137"/>
                    </a:srgbClr>
                  </a:outerShdw>
                </a:effectLst>
              </a:rPr>
              <a:t>18 </a:t>
            </a:r>
            <a:r>
              <a:rPr lang="es-GT" b="1" dirty="0">
                <a:solidFill>
                  <a:srgbClr val="0070C0"/>
                </a:solidFill>
                <a:effectLst>
                  <a:outerShdw blurRad="38100" dist="38100" dir="2700000" algn="tl">
                    <a:srgbClr val="000000">
                      <a:alpha val="43137"/>
                    </a:srgbClr>
                  </a:outerShdw>
                </a:effectLst>
              </a:rPr>
              <a:t>- </a:t>
            </a:r>
            <a:r>
              <a:rPr lang="es-GT" b="1" dirty="0" smtClean="0"/>
              <a:t>DERECHOS FIRMES (MW), con periodos de validez en febrero 2019</a:t>
            </a:r>
          </a:p>
          <a:p>
            <a:pPr algn="just">
              <a:spcBef>
                <a:spcPct val="20000"/>
              </a:spcBef>
            </a:pPr>
            <a:endParaRPr lang="es-GT" b="1" dirty="0"/>
          </a:p>
          <a:p>
            <a:r>
              <a:rPr lang="es-GT" dirty="0"/>
              <a:t>En la asignación mensual de </a:t>
            </a:r>
            <a:r>
              <a:rPr lang="es-GT" dirty="0" smtClean="0"/>
              <a:t>enero </a:t>
            </a:r>
            <a:r>
              <a:rPr lang="es-GT" dirty="0"/>
              <a:t>de </a:t>
            </a:r>
            <a:r>
              <a:rPr lang="es-GT" dirty="0" smtClean="0"/>
              <a:t>2019 </a:t>
            </a:r>
            <a:r>
              <a:rPr lang="es-GT" dirty="0"/>
              <a:t>que tuvo vigencia durante </a:t>
            </a:r>
            <a:r>
              <a:rPr lang="es-GT" dirty="0" smtClean="0"/>
              <a:t>febrero </a:t>
            </a:r>
            <a:r>
              <a:rPr lang="es-GT" dirty="0"/>
              <a:t>2019, no se asignaron derechos firmes.</a:t>
            </a:r>
          </a:p>
        </p:txBody>
      </p:sp>
      <p:pic>
        <p:nvPicPr>
          <p:cNvPr id="3" name="Imagen 2"/>
          <p:cNvPicPr>
            <a:picLocks noChangeAspect="1"/>
          </p:cNvPicPr>
          <p:nvPr/>
        </p:nvPicPr>
        <p:blipFill>
          <a:blip r:embed="rId3"/>
          <a:stretch>
            <a:fillRect/>
          </a:stretch>
        </p:blipFill>
        <p:spPr>
          <a:xfrm>
            <a:off x="395536" y="2427334"/>
            <a:ext cx="8432271" cy="1217689"/>
          </a:xfrm>
          <a:prstGeom prst="rect">
            <a:avLst/>
          </a:prstGeom>
        </p:spPr>
      </p:pic>
      <p:sp>
        <p:nvSpPr>
          <p:cNvPr id="7" name="CuadroTexto 6"/>
          <p:cNvSpPr txBox="1"/>
          <p:nvPr/>
        </p:nvSpPr>
        <p:spPr>
          <a:xfrm>
            <a:off x="359532" y="3882974"/>
            <a:ext cx="8301608" cy="2616101"/>
          </a:xfrm>
          <a:prstGeom prst="rect">
            <a:avLst/>
          </a:prstGeom>
          <a:noFill/>
        </p:spPr>
        <p:txBody>
          <a:bodyPr wrap="square" rtlCol="0">
            <a:spAutoFit/>
          </a:bodyPr>
          <a:lstStyle/>
          <a:p>
            <a:pPr algn="just"/>
            <a:r>
              <a:rPr lang="es-GT" sz="2000" b="1" dirty="0" smtClean="0">
                <a:solidFill>
                  <a:srgbClr val="0070C0"/>
                </a:solidFill>
                <a:effectLst>
                  <a:outerShdw blurRad="38100" dist="38100" dir="2700000" algn="tl">
                    <a:srgbClr val="000000">
                      <a:alpha val="43137"/>
                    </a:srgbClr>
                  </a:outerShdw>
                </a:effectLst>
              </a:rPr>
              <a:t>19 </a:t>
            </a:r>
            <a:r>
              <a:rPr lang="es-GT" sz="2000" b="1" dirty="0">
                <a:solidFill>
                  <a:srgbClr val="0070C0"/>
                </a:solidFill>
                <a:effectLst>
                  <a:outerShdw blurRad="38100" dist="38100" dir="2700000" algn="tl">
                    <a:srgbClr val="000000">
                      <a:alpha val="43137"/>
                    </a:srgbClr>
                  </a:outerShdw>
                </a:effectLst>
              </a:rPr>
              <a:t>- </a:t>
            </a:r>
            <a:r>
              <a:rPr lang="es-GT" b="1" dirty="0" smtClean="0"/>
              <a:t>DERECHOS </a:t>
            </a:r>
            <a:r>
              <a:rPr lang="es-GT" b="1" dirty="0"/>
              <a:t>FIRMES (MW</a:t>
            </a:r>
            <a:r>
              <a:rPr lang="es-GT" b="1" dirty="0" smtClean="0"/>
              <a:t>), asignados en enero de 2019</a:t>
            </a:r>
            <a:endParaRPr lang="es-GT" b="1" dirty="0"/>
          </a:p>
          <a:p>
            <a:pPr algn="just"/>
            <a:r>
              <a:rPr lang="es-GT" dirty="0"/>
              <a:t> </a:t>
            </a:r>
          </a:p>
          <a:p>
            <a:pPr algn="just"/>
            <a:r>
              <a:rPr lang="es-GT" i="1" dirty="0" smtClean="0"/>
              <a:t>“Al </a:t>
            </a:r>
            <a:r>
              <a:rPr lang="es-GT" i="1" dirty="0"/>
              <a:t>respecto se indica que la CRIE mediante resolución CRIE-105-2018 resolvió: “LIMITAR a cero la cantidad a asignar en Derechos Firmes con periodo de vigencia a partir del 1 de enero de 2019 (inclusive la asignación A1901 y M1901), que cumplan con lo siguiente: a) DF que sean solicitados con nodos de retiro en el área de control de El Salvador; y b) DF que sean solicitados y que requieran utilizar la capacidad de porteo del área del control de Nicaragua en el sentido de sur a norte; hasta tanto esta Comisión apruebe otra disposición”.</a:t>
            </a:r>
          </a:p>
        </p:txBody>
      </p:sp>
    </p:spTree>
    <p:extLst>
      <p:ext uri="{BB962C8B-B14F-4D97-AF65-F5344CB8AC3E}">
        <p14:creationId xmlns:p14="http://schemas.microsoft.com/office/powerpoint/2010/main" val="1374280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767" y="16428"/>
            <a:ext cx="8748464" cy="634082"/>
          </a:xfrm>
        </p:spPr>
        <p:txBody>
          <a:bodyPr>
            <a:noAutofit/>
          </a:bodyPr>
          <a:lstStyle/>
          <a:p>
            <a:r>
              <a:rPr lang="es-GT" sz="2400" u="sng" dirty="0">
                <a:solidFill>
                  <a:srgbClr val="0000FF"/>
                </a:solidFill>
              </a:rPr>
              <a:t>Comportamiento General por País en el MER de </a:t>
            </a:r>
            <a:r>
              <a:rPr lang="es-GT" sz="2400" u="sng" dirty="0" smtClean="0">
                <a:solidFill>
                  <a:srgbClr val="0000FF"/>
                </a:solidFill>
              </a:rPr>
              <a:t>febrero 2019</a:t>
            </a:r>
            <a:endParaRPr lang="es-MX" sz="2400" u="sng" dirty="0">
              <a:solidFill>
                <a:srgbClr val="0000FF"/>
              </a:solidFill>
            </a:endParaRPr>
          </a:p>
        </p:txBody>
      </p:sp>
      <p:pic>
        <p:nvPicPr>
          <p:cNvPr id="6" name="Picture 2">
            <a:extLst>
              <a:ext uri="{FF2B5EF4-FFF2-40B4-BE49-F238E27FC236}">
                <a16:creationId xmlns:a16="http://schemas.microsoft.com/office/drawing/2014/main" xmlns="" id="{F4F685C1-4DAF-478F-B8CE-54C766EECF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73150"/>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stretch>
            <a:fillRect/>
          </a:stretch>
        </p:blipFill>
        <p:spPr>
          <a:xfrm>
            <a:off x="832915" y="566338"/>
            <a:ext cx="7478169" cy="5725324"/>
          </a:xfrm>
          <a:prstGeom prst="rect">
            <a:avLst/>
          </a:prstGeom>
        </p:spPr>
      </p:pic>
    </p:spTree>
    <p:extLst>
      <p:ext uri="{BB962C8B-B14F-4D97-AF65-F5344CB8AC3E}">
        <p14:creationId xmlns:p14="http://schemas.microsoft.com/office/powerpoint/2010/main" val="1642250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126" y="6164318"/>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áfico 5"/>
          <p:cNvGraphicFramePr>
            <a:graphicFrameLocks/>
          </p:cNvGraphicFramePr>
          <p:nvPr>
            <p:extLst>
              <p:ext uri="{D42A27DB-BD31-4B8C-83A1-F6EECF244321}">
                <p14:modId xmlns:p14="http://schemas.microsoft.com/office/powerpoint/2010/main" val="2296593982"/>
              </p:ext>
            </p:extLst>
          </p:nvPr>
        </p:nvGraphicFramePr>
        <p:xfrm>
          <a:off x="395536" y="908720"/>
          <a:ext cx="8229600" cy="504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033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126" y="6021288"/>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áfico 5"/>
          <p:cNvGraphicFramePr>
            <a:graphicFrameLocks/>
          </p:cNvGraphicFramePr>
          <p:nvPr>
            <p:extLst>
              <p:ext uri="{D42A27DB-BD31-4B8C-83A1-F6EECF244321}">
                <p14:modId xmlns:p14="http://schemas.microsoft.com/office/powerpoint/2010/main" val="1551578870"/>
              </p:ext>
            </p:extLst>
          </p:nvPr>
        </p:nvGraphicFramePr>
        <p:xfrm>
          <a:off x="467544" y="908720"/>
          <a:ext cx="8157592"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996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6115" y="-172118"/>
            <a:ext cx="8229600" cy="1143000"/>
          </a:xfrm>
        </p:spPr>
        <p:txBody>
          <a:bodyPr>
            <a:normAutofit/>
          </a:bodyPr>
          <a:lstStyle/>
          <a:p>
            <a:pPr marL="514350" indent="-514350"/>
            <a:r>
              <a:rPr lang="es-MX" sz="3200" u="sng" dirty="0">
                <a:solidFill>
                  <a:srgbClr val="0000FF"/>
                </a:solidFill>
              </a:rPr>
              <a:t>Antecedente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o 5"/>
          <p:cNvGrpSpPr/>
          <p:nvPr/>
        </p:nvGrpSpPr>
        <p:grpSpPr>
          <a:xfrm>
            <a:off x="442753" y="476672"/>
            <a:ext cx="8449728" cy="6120680"/>
            <a:chOff x="2005793" y="0"/>
            <a:chExt cx="3483350" cy="1950720"/>
          </a:xfrm>
        </p:grpSpPr>
        <p:sp>
          <p:nvSpPr>
            <p:cNvPr id="8" name="Rectángulo 7"/>
            <p:cNvSpPr/>
            <p:nvPr/>
          </p:nvSpPr>
          <p:spPr>
            <a:xfrm>
              <a:off x="2075383" y="0"/>
              <a:ext cx="3413760" cy="19507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ángulo 8"/>
            <p:cNvSpPr/>
            <p:nvPr/>
          </p:nvSpPr>
          <p:spPr>
            <a:xfrm>
              <a:off x="2005793" y="292198"/>
              <a:ext cx="3413760" cy="12257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just" defTabSz="933450">
                <a:lnSpc>
                  <a:spcPct val="90000"/>
                </a:lnSpc>
                <a:spcBef>
                  <a:spcPct val="0"/>
                </a:spcBef>
                <a:spcAft>
                  <a:spcPct val="35000"/>
                </a:spcAft>
              </a:pPr>
              <a:r>
                <a:rPr lang="es-GT" sz="2400" dirty="0"/>
                <a:t>En el mes de </a:t>
              </a:r>
              <a:r>
                <a:rPr lang="es-GT" sz="2400" dirty="0" smtClean="0"/>
                <a:t>febrero </a:t>
              </a:r>
              <a:r>
                <a:rPr lang="es-GT" sz="2400" dirty="0"/>
                <a:t>de </a:t>
              </a:r>
              <a:r>
                <a:rPr lang="es-GT" sz="2400" dirty="0" smtClean="0"/>
                <a:t>2019 </a:t>
              </a:r>
              <a:r>
                <a:rPr lang="es-GT" sz="2400" dirty="0"/>
                <a:t>la Gerencia de Mercado elaboró en base a datos publicados por el </a:t>
              </a:r>
              <a:r>
                <a:rPr lang="es-GT" sz="2400" dirty="0" smtClean="0"/>
                <a:t>EOR, </a:t>
              </a:r>
              <a:r>
                <a:rPr lang="es-GT" sz="2400" dirty="0"/>
                <a:t>el “INFORME DE ANÁLISIS DE HECHOS RELEVANTES DEL MERCADO ELÉCTRICO REGIONAL” correspondiente al mes de </a:t>
              </a:r>
              <a:r>
                <a:rPr lang="es-GT" sz="2400" dirty="0" smtClean="0"/>
                <a:t>febrero </a:t>
              </a:r>
              <a:r>
                <a:rPr lang="es-GT" sz="2400" dirty="0"/>
                <a:t>de </a:t>
              </a:r>
              <a:r>
                <a:rPr lang="es-GT" sz="2400" dirty="0" smtClean="0"/>
                <a:t>2019.</a:t>
              </a:r>
              <a:endParaRPr lang="es-GT" sz="2400" dirty="0"/>
            </a:p>
          </p:txBody>
        </p:sp>
      </p:grpSp>
    </p:spTree>
    <p:extLst>
      <p:ext uri="{BB962C8B-B14F-4D97-AF65-F5344CB8AC3E}">
        <p14:creationId xmlns:p14="http://schemas.microsoft.com/office/powerpoint/2010/main" val="356366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07505" y="2935204"/>
            <a:ext cx="8928992" cy="2870060"/>
          </a:xfrm>
          <a:prstGeom prst="rect">
            <a:avLst/>
          </a:prstGeom>
        </p:spPr>
      </p:pic>
      <p:sp>
        <p:nvSpPr>
          <p:cNvPr id="2" name="1 Título"/>
          <p:cNvSpPr>
            <a:spLocks noGrp="1"/>
          </p:cNvSpPr>
          <p:nvPr>
            <p:ph type="title"/>
          </p:nvPr>
        </p:nvSpPr>
        <p:spPr>
          <a:xfrm>
            <a:off x="395536" y="16428"/>
            <a:ext cx="8229600" cy="634082"/>
          </a:xfrm>
          <a:noFill/>
        </p:spPr>
        <p:txBody>
          <a:bodyPr>
            <a:noAutofit/>
          </a:bodyPr>
          <a:lstStyle/>
          <a:p>
            <a:r>
              <a:rPr lang="es-GT" sz="3200" u="sng" dirty="0">
                <a:solidFill>
                  <a:srgbClr val="0000FF"/>
                </a:solidFill>
              </a:rPr>
              <a:t>Análisis del Informe</a:t>
            </a:r>
            <a:endParaRPr lang="es-MX" sz="3200" u="sng" dirty="0">
              <a:solidFill>
                <a:srgbClr val="0000FF"/>
              </a:solidFill>
            </a:endParaRPr>
          </a:p>
        </p:txBody>
      </p:sp>
      <p:sp>
        <p:nvSpPr>
          <p:cNvPr id="6" name="CuadroTexto 5"/>
          <p:cNvSpPr txBox="1"/>
          <p:nvPr/>
        </p:nvSpPr>
        <p:spPr>
          <a:xfrm>
            <a:off x="214282" y="571480"/>
            <a:ext cx="8712968" cy="2086725"/>
          </a:xfrm>
          <a:prstGeom prst="rect">
            <a:avLst/>
          </a:prstGeom>
          <a:noFill/>
        </p:spPr>
        <p:txBody>
          <a:bodyPr wrap="square" rtlCol="0">
            <a:spAutoFit/>
          </a:bodyPr>
          <a:lstStyle/>
          <a:p>
            <a:pPr algn="just">
              <a:spcBef>
                <a:spcPct val="20000"/>
              </a:spcBef>
            </a:pPr>
            <a:r>
              <a:rPr lang="es-GT" sz="2000" b="1" dirty="0"/>
              <a:t>Con base en datos publicados por el EOR en su base de datos, la Gerencia de Mercado procedió a realizar un análisis de la información, a continuación se presentan los aspectos más relevantes</a:t>
            </a:r>
            <a:r>
              <a:rPr lang="es-GT" sz="2000" dirty="0"/>
              <a:t>.</a:t>
            </a:r>
          </a:p>
          <a:p>
            <a:pPr algn="just">
              <a:spcBef>
                <a:spcPct val="20000"/>
              </a:spcBef>
            </a:pPr>
            <a:r>
              <a:rPr lang="es-GT" sz="2800" b="1" dirty="0" smtClean="0">
                <a:solidFill>
                  <a:srgbClr val="0070C0"/>
                </a:solidFill>
                <a:effectLst>
                  <a:outerShdw blurRad="38100" dist="38100" dir="2700000" algn="tl">
                    <a:srgbClr val="000000">
                      <a:alpha val="43137"/>
                    </a:srgbClr>
                  </a:outerShdw>
                </a:effectLst>
              </a:rPr>
              <a:t>1-</a:t>
            </a:r>
            <a:r>
              <a:rPr lang="es-GT" sz="2000" dirty="0"/>
              <a:t> </a:t>
            </a:r>
            <a:r>
              <a:rPr lang="es-GT" dirty="0" smtClean="0"/>
              <a:t>El </a:t>
            </a:r>
            <a:r>
              <a:rPr lang="es-GT" dirty="0"/>
              <a:t>volumen de transacciones registrado en el mes de enero 2019 fue de 213.33GWh, este volumen de transacciones es superior al reportado en el mes anterior (198.22GWh), y se refleja una tendencia que para enero 2019 hay un crecimiento respecto a enero 2018. </a:t>
            </a:r>
          </a:p>
        </p:txBody>
      </p:sp>
      <p:sp>
        <p:nvSpPr>
          <p:cNvPr id="13" name="Rectángulo 12">
            <a:extLst>
              <a:ext uri="{FF2B5EF4-FFF2-40B4-BE49-F238E27FC236}">
                <a16:creationId xmlns:a16="http://schemas.microsoft.com/office/drawing/2014/main" xmlns="" id="{128FBE3E-6D24-42C4-82C5-5F47F26AF056}"/>
              </a:ext>
            </a:extLst>
          </p:cNvPr>
          <p:cNvSpPr>
            <a:spLocks noChangeArrowheads="1"/>
          </p:cNvSpPr>
          <p:nvPr/>
        </p:nvSpPr>
        <p:spPr bwMode="auto">
          <a:xfrm>
            <a:off x="1115616" y="3324148"/>
            <a:ext cx="556567" cy="3233779"/>
          </a:xfrm>
          <a:prstGeom prst="rect">
            <a:avLst/>
          </a:prstGeom>
          <a:noFill/>
          <a:ln w="9525">
            <a:solidFill>
              <a:schemeClr val="accent1">
                <a:lumMod val="50000"/>
                <a:lumOff val="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45720" anchor="t" anchorCtr="0" upright="1">
            <a:noAutofit/>
          </a:bodyPr>
          <a:lstStyle/>
          <a:p>
            <a:pPr algn="ctr">
              <a:lnSpc>
                <a:spcPct val="107000"/>
              </a:lnSpc>
              <a:spcAft>
                <a:spcPts val="800"/>
              </a:spcAft>
            </a:pP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Época</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lluviosa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xmlns="" id="{BFDFEE16-92BF-4E1B-97BC-37FEBA672860}"/>
              </a:ext>
            </a:extLst>
          </p:cNvPr>
          <p:cNvSpPr>
            <a:spLocks noChangeArrowheads="1"/>
          </p:cNvSpPr>
          <p:nvPr/>
        </p:nvSpPr>
        <p:spPr bwMode="auto">
          <a:xfrm>
            <a:off x="3542091" y="3337443"/>
            <a:ext cx="556567" cy="3233779"/>
          </a:xfrm>
          <a:prstGeom prst="rect">
            <a:avLst/>
          </a:prstGeom>
          <a:noFill/>
          <a:ln w="9525">
            <a:solidFill>
              <a:schemeClr val="accent1">
                <a:lumMod val="50000"/>
                <a:lumOff val="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45720" anchor="t" anchorCtr="0" upright="1">
            <a:noAutofit/>
          </a:bodyPr>
          <a:lstStyle/>
          <a:p>
            <a:pPr algn="ctr">
              <a:lnSpc>
                <a:spcPct val="107000"/>
              </a:lnSpc>
              <a:spcAft>
                <a:spcPts val="800"/>
              </a:spcAft>
            </a:pP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Época</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lluviosa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xmlns="" id="{3D45DFAC-1E01-4118-852C-0A1E54E2DBBB}"/>
              </a:ext>
            </a:extLst>
          </p:cNvPr>
          <p:cNvSpPr>
            <a:spLocks noChangeArrowheads="1"/>
          </p:cNvSpPr>
          <p:nvPr/>
        </p:nvSpPr>
        <p:spPr bwMode="auto">
          <a:xfrm>
            <a:off x="4767495" y="3337443"/>
            <a:ext cx="556567" cy="3233779"/>
          </a:xfrm>
          <a:prstGeom prst="rect">
            <a:avLst/>
          </a:prstGeom>
          <a:noFill/>
          <a:ln w="9525">
            <a:solidFill>
              <a:schemeClr val="accent1">
                <a:lumMod val="50000"/>
                <a:lumOff val="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45720" anchor="t" anchorCtr="0" upright="1">
            <a:noAutofit/>
          </a:bodyPr>
          <a:lstStyle/>
          <a:p>
            <a:pPr algn="ctr">
              <a:lnSpc>
                <a:spcPct val="107000"/>
              </a:lnSpc>
              <a:spcAft>
                <a:spcPts val="800"/>
              </a:spcAft>
            </a:pP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Época</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lluviosa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ángulo 20">
            <a:extLst>
              <a:ext uri="{FF2B5EF4-FFF2-40B4-BE49-F238E27FC236}">
                <a16:creationId xmlns:a16="http://schemas.microsoft.com/office/drawing/2014/main" xmlns="" id="{030170CF-F95F-46C7-87DB-6E3D12131923}"/>
              </a:ext>
            </a:extLst>
          </p:cNvPr>
          <p:cNvSpPr>
            <a:spLocks noChangeArrowheads="1"/>
          </p:cNvSpPr>
          <p:nvPr/>
        </p:nvSpPr>
        <p:spPr bwMode="auto">
          <a:xfrm>
            <a:off x="6015414" y="3352432"/>
            <a:ext cx="556567" cy="3233779"/>
          </a:xfrm>
          <a:prstGeom prst="rect">
            <a:avLst/>
          </a:prstGeom>
          <a:noFill/>
          <a:ln w="9525">
            <a:solidFill>
              <a:schemeClr val="accent1">
                <a:lumMod val="50000"/>
                <a:lumOff val="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45720" anchor="t" anchorCtr="0" upright="1">
            <a:noAutofit/>
          </a:bodyPr>
          <a:lstStyle/>
          <a:p>
            <a:pPr algn="ctr">
              <a:lnSpc>
                <a:spcPct val="107000"/>
              </a:lnSpc>
              <a:spcAft>
                <a:spcPts val="800"/>
              </a:spcAft>
            </a:pP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Época</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lluviosa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xmlns="" id="{813E418A-4D08-4B7E-9219-02FA169A136B}"/>
              </a:ext>
            </a:extLst>
          </p:cNvPr>
          <p:cNvSpPr>
            <a:spLocks noChangeArrowheads="1"/>
          </p:cNvSpPr>
          <p:nvPr/>
        </p:nvSpPr>
        <p:spPr bwMode="auto">
          <a:xfrm>
            <a:off x="7263333" y="3319881"/>
            <a:ext cx="556567" cy="3233779"/>
          </a:xfrm>
          <a:prstGeom prst="rect">
            <a:avLst/>
          </a:prstGeom>
          <a:noFill/>
          <a:ln w="9525">
            <a:solidFill>
              <a:schemeClr val="accent1">
                <a:lumMod val="50000"/>
                <a:lumOff val="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45720" anchor="t" anchorCtr="0" upright="1">
            <a:noAutofit/>
          </a:bodyPr>
          <a:lstStyle/>
          <a:p>
            <a:pPr algn="ctr">
              <a:lnSpc>
                <a:spcPct val="107000"/>
              </a:lnSpc>
              <a:spcAft>
                <a:spcPts val="800"/>
              </a:spcAft>
            </a:pP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Época</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lluviosa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ángulo 23">
            <a:extLst>
              <a:ext uri="{FF2B5EF4-FFF2-40B4-BE49-F238E27FC236}">
                <a16:creationId xmlns:a16="http://schemas.microsoft.com/office/drawing/2014/main" xmlns="" id="{80A799A5-1F8F-48FE-89FC-95511829F485}"/>
              </a:ext>
            </a:extLst>
          </p:cNvPr>
          <p:cNvSpPr>
            <a:spLocks noChangeArrowheads="1"/>
          </p:cNvSpPr>
          <p:nvPr/>
        </p:nvSpPr>
        <p:spPr bwMode="auto">
          <a:xfrm>
            <a:off x="2294172" y="3341050"/>
            <a:ext cx="556567" cy="3233779"/>
          </a:xfrm>
          <a:prstGeom prst="rect">
            <a:avLst/>
          </a:prstGeom>
          <a:noFill/>
          <a:ln w="9525">
            <a:solidFill>
              <a:schemeClr val="accent1">
                <a:lumMod val="50000"/>
                <a:lumOff val="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45720" anchor="t" anchorCtr="0" upright="1">
            <a:noAutofit/>
          </a:bodyPr>
          <a:lstStyle/>
          <a:p>
            <a:pPr algn="ctr">
              <a:lnSpc>
                <a:spcPct val="107000"/>
              </a:lnSpc>
              <a:spcAft>
                <a:spcPts val="800"/>
              </a:spcAft>
            </a:pP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Época</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lluviosa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989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431032" y="642918"/>
            <a:ext cx="8498686" cy="4031873"/>
          </a:xfrm>
          <a:prstGeom prst="rect">
            <a:avLst/>
          </a:prstGeom>
          <a:noFill/>
        </p:spPr>
        <p:txBody>
          <a:bodyPr wrap="square" rtlCol="0">
            <a:spAutoFit/>
          </a:bodyPr>
          <a:lstStyle/>
          <a:p>
            <a:pPr lvl="0" algn="just"/>
            <a:r>
              <a:rPr lang="es-GT" sz="3200" b="1" dirty="0" smtClean="0">
                <a:solidFill>
                  <a:srgbClr val="0070C0"/>
                </a:solidFill>
                <a:effectLst>
                  <a:outerShdw blurRad="38100" dist="38100" dir="2700000" algn="tl">
                    <a:srgbClr val="000000">
                      <a:alpha val="43137"/>
                    </a:srgbClr>
                  </a:outerShdw>
                </a:effectLst>
              </a:rPr>
              <a:t>2-</a:t>
            </a:r>
            <a:r>
              <a:rPr lang="es-GT" sz="2400" dirty="0" smtClean="0"/>
              <a:t> Los </a:t>
            </a:r>
            <a:r>
              <a:rPr lang="es-GT" sz="2400" dirty="0"/>
              <a:t>países que participaron como vendedores, fueron: Guatemala, país que se mantiene como principal vendedor, con un 42.1% del total de inyecciones, seguido de El Salvador en un 31.1%, y seguido por Panamá con un 26.7</a:t>
            </a:r>
            <a:r>
              <a:rPr lang="es-GT" sz="2400" dirty="0" smtClean="0"/>
              <a:t>%.</a:t>
            </a:r>
          </a:p>
          <a:p>
            <a:pPr lvl="0" algn="just"/>
            <a:endParaRPr lang="es-GT" sz="2400" dirty="0"/>
          </a:p>
          <a:p>
            <a:pPr lvl="0" algn="just"/>
            <a:r>
              <a:rPr lang="es-GT" sz="3200" b="1" dirty="0">
                <a:solidFill>
                  <a:srgbClr val="0070C0"/>
                </a:solidFill>
                <a:effectLst>
                  <a:outerShdw blurRad="38100" dist="38100" dir="2700000" algn="tl">
                    <a:srgbClr val="000000">
                      <a:alpha val="43137"/>
                    </a:srgbClr>
                  </a:outerShdw>
                </a:effectLst>
              </a:rPr>
              <a:t>3 </a:t>
            </a:r>
            <a:r>
              <a:rPr lang="es-GT" sz="3200" b="1" dirty="0" smtClean="0">
                <a:solidFill>
                  <a:srgbClr val="0070C0"/>
                </a:solidFill>
                <a:effectLst>
                  <a:outerShdw blurRad="38100" dist="38100" dir="2700000" algn="tl">
                    <a:srgbClr val="000000">
                      <a:alpha val="43137"/>
                    </a:srgbClr>
                  </a:outerShdw>
                </a:effectLst>
              </a:rPr>
              <a:t>- </a:t>
            </a:r>
            <a:r>
              <a:rPr lang="es-GT" sz="2400" dirty="0" smtClean="0"/>
              <a:t>Los </a:t>
            </a:r>
            <a:r>
              <a:rPr lang="es-GT" sz="2400" dirty="0"/>
              <a:t>países que participaron como compradores fueron El Salvador como principal comprador con porcentaje del 56.8% de los retiros, seguido por Costa Rica con un 38.7%, Honduras 2.6%, y levemente Nicaragua y Panamá con un 0.8% y 0.7% respectivamente.</a:t>
            </a:r>
          </a:p>
        </p:txBody>
      </p:sp>
    </p:spTree>
    <p:extLst>
      <p:ext uri="{BB962C8B-B14F-4D97-AF65-F5344CB8AC3E}">
        <p14:creationId xmlns:p14="http://schemas.microsoft.com/office/powerpoint/2010/main" val="2457989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439" y="6500125"/>
            <a:ext cx="2190874"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9"/>
          <p:cNvPicPr>
            <a:picLocks noChangeAspect="1"/>
          </p:cNvPicPr>
          <p:nvPr/>
        </p:nvPicPr>
        <p:blipFill>
          <a:blip r:embed="rId4"/>
          <a:stretch>
            <a:fillRect/>
          </a:stretch>
        </p:blipFill>
        <p:spPr>
          <a:xfrm>
            <a:off x="187290" y="807736"/>
            <a:ext cx="4323045" cy="1833154"/>
          </a:xfrm>
          <a:prstGeom prst="rect">
            <a:avLst/>
          </a:prstGeom>
        </p:spPr>
      </p:pic>
      <p:pic>
        <p:nvPicPr>
          <p:cNvPr id="11" name="Imagen 10"/>
          <p:cNvPicPr>
            <a:picLocks noChangeAspect="1"/>
          </p:cNvPicPr>
          <p:nvPr/>
        </p:nvPicPr>
        <p:blipFill>
          <a:blip r:embed="rId5"/>
          <a:stretch>
            <a:fillRect/>
          </a:stretch>
        </p:blipFill>
        <p:spPr>
          <a:xfrm>
            <a:off x="187289" y="2640891"/>
            <a:ext cx="4323046" cy="1838736"/>
          </a:xfrm>
          <a:prstGeom prst="rect">
            <a:avLst/>
          </a:prstGeom>
        </p:spPr>
      </p:pic>
      <p:pic>
        <p:nvPicPr>
          <p:cNvPr id="12" name="Imagen 11"/>
          <p:cNvPicPr>
            <a:picLocks noChangeAspect="1"/>
          </p:cNvPicPr>
          <p:nvPr/>
        </p:nvPicPr>
        <p:blipFill>
          <a:blip r:embed="rId6"/>
          <a:stretch>
            <a:fillRect/>
          </a:stretch>
        </p:blipFill>
        <p:spPr>
          <a:xfrm>
            <a:off x="395536" y="4503180"/>
            <a:ext cx="4114799" cy="1745835"/>
          </a:xfrm>
          <a:prstGeom prst="rect">
            <a:avLst/>
          </a:prstGeom>
        </p:spPr>
      </p:pic>
      <p:pic>
        <p:nvPicPr>
          <p:cNvPr id="13" name="Imagen 12"/>
          <p:cNvPicPr>
            <a:picLocks noChangeAspect="1"/>
          </p:cNvPicPr>
          <p:nvPr/>
        </p:nvPicPr>
        <p:blipFill>
          <a:blip r:embed="rId7"/>
          <a:stretch>
            <a:fillRect/>
          </a:stretch>
        </p:blipFill>
        <p:spPr>
          <a:xfrm>
            <a:off x="4510336" y="862469"/>
            <a:ext cx="4177100" cy="1774145"/>
          </a:xfrm>
          <a:prstGeom prst="rect">
            <a:avLst/>
          </a:prstGeom>
        </p:spPr>
      </p:pic>
      <p:pic>
        <p:nvPicPr>
          <p:cNvPr id="14" name="Imagen 13"/>
          <p:cNvPicPr>
            <a:picLocks noChangeAspect="1"/>
          </p:cNvPicPr>
          <p:nvPr/>
        </p:nvPicPr>
        <p:blipFill>
          <a:blip r:embed="rId8"/>
          <a:stretch>
            <a:fillRect/>
          </a:stretch>
        </p:blipFill>
        <p:spPr>
          <a:xfrm>
            <a:off x="4510335" y="2704546"/>
            <a:ext cx="4177101" cy="1773762"/>
          </a:xfrm>
          <a:prstGeom prst="rect">
            <a:avLst/>
          </a:prstGeom>
        </p:spPr>
      </p:pic>
      <p:pic>
        <p:nvPicPr>
          <p:cNvPr id="15" name="Imagen 14"/>
          <p:cNvPicPr>
            <a:picLocks noChangeAspect="1"/>
          </p:cNvPicPr>
          <p:nvPr/>
        </p:nvPicPr>
        <p:blipFill>
          <a:blip r:embed="rId9"/>
          <a:stretch>
            <a:fillRect/>
          </a:stretch>
        </p:blipFill>
        <p:spPr>
          <a:xfrm>
            <a:off x="4510335" y="4660140"/>
            <a:ext cx="4114801" cy="1750036"/>
          </a:xfrm>
          <a:prstGeom prst="rect">
            <a:avLst/>
          </a:prstGeom>
        </p:spPr>
      </p:pic>
    </p:spTree>
    <p:extLst>
      <p:ext uri="{BB962C8B-B14F-4D97-AF65-F5344CB8AC3E}">
        <p14:creationId xmlns:p14="http://schemas.microsoft.com/office/powerpoint/2010/main" val="1377638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xmlns="" id="{2D3E61D9-56B3-4E01-9B50-A74EC97169F1}"/>
              </a:ext>
            </a:extLst>
          </p:cNvPr>
          <p:cNvSpPr txBox="1"/>
          <p:nvPr/>
        </p:nvSpPr>
        <p:spPr>
          <a:xfrm>
            <a:off x="-684584" y="704151"/>
            <a:ext cx="7869560" cy="369332"/>
          </a:xfrm>
          <a:prstGeom prst="rect">
            <a:avLst/>
          </a:prstGeom>
          <a:noFill/>
        </p:spPr>
        <p:txBody>
          <a:bodyPr wrap="square" rtlCol="0">
            <a:spAutoFit/>
          </a:bodyPr>
          <a:lstStyle/>
          <a:p>
            <a:pPr algn="ctr"/>
            <a:r>
              <a:rPr lang="es-GT" b="1" dirty="0">
                <a:solidFill>
                  <a:srgbClr val="0070C0"/>
                </a:solidFill>
                <a:effectLst>
                  <a:outerShdw blurRad="38100" dist="38100" dir="2700000" algn="tl">
                    <a:srgbClr val="000000">
                      <a:alpha val="43137"/>
                    </a:srgbClr>
                  </a:outerShdw>
                </a:effectLst>
              </a:rPr>
              <a:t>4 - </a:t>
            </a:r>
            <a:r>
              <a:rPr lang="es-GT" b="1" dirty="0"/>
              <a:t>Transacciones de Contrato y su Contraparte </a:t>
            </a:r>
            <a:r>
              <a:rPr lang="es-GT" b="1" dirty="0" smtClean="0"/>
              <a:t>enero 2019</a:t>
            </a:r>
            <a:endParaRPr lang="es-GT" b="1" dirty="0"/>
          </a:p>
        </p:txBody>
      </p:sp>
      <p:sp>
        <p:nvSpPr>
          <p:cNvPr id="3" name="CuadroTexto 2">
            <a:extLst>
              <a:ext uri="{FF2B5EF4-FFF2-40B4-BE49-F238E27FC236}">
                <a16:creationId xmlns:a16="http://schemas.microsoft.com/office/drawing/2014/main" xmlns="" id="{CB3522E9-0CF6-453E-9E9C-FEF192D6D443}"/>
              </a:ext>
            </a:extLst>
          </p:cNvPr>
          <p:cNvSpPr txBox="1"/>
          <p:nvPr/>
        </p:nvSpPr>
        <p:spPr>
          <a:xfrm>
            <a:off x="467544" y="6381328"/>
            <a:ext cx="6264696" cy="577081"/>
          </a:xfrm>
          <a:prstGeom prst="rect">
            <a:avLst/>
          </a:prstGeom>
          <a:noFill/>
        </p:spPr>
        <p:txBody>
          <a:bodyPr wrap="square" rtlCol="0">
            <a:spAutoFit/>
          </a:bodyPr>
          <a:lstStyle/>
          <a:p>
            <a:r>
              <a:rPr lang="es-GT" sz="1050" dirty="0"/>
              <a:t>Nota: Existen agentes titulares de DF que no necesariamente declaran CF, ya que un agente tiene el derecho pero no la obligación de inyectar potencia en un nodo de la RTR y a retirar potencia en otro nodo de la RTR.</a:t>
            </a:r>
          </a:p>
          <a:p>
            <a:endParaRPr lang="es-GT" sz="1050" dirty="0"/>
          </a:p>
        </p:txBody>
      </p:sp>
      <p:pic>
        <p:nvPicPr>
          <p:cNvPr id="6" name="Imagen 5"/>
          <p:cNvPicPr>
            <a:picLocks noChangeAspect="1"/>
          </p:cNvPicPr>
          <p:nvPr/>
        </p:nvPicPr>
        <p:blipFill>
          <a:blip r:embed="rId4"/>
          <a:stretch>
            <a:fillRect/>
          </a:stretch>
        </p:blipFill>
        <p:spPr>
          <a:xfrm>
            <a:off x="467544" y="1268760"/>
            <a:ext cx="8268118" cy="4473571"/>
          </a:xfrm>
          <a:prstGeom prst="rect">
            <a:avLst/>
          </a:prstGeom>
        </p:spPr>
      </p:pic>
    </p:spTree>
    <p:extLst>
      <p:ext uri="{BB962C8B-B14F-4D97-AF65-F5344CB8AC3E}">
        <p14:creationId xmlns:p14="http://schemas.microsoft.com/office/powerpoint/2010/main" val="44182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xmlns="" id="{2D3E61D9-56B3-4E01-9B50-A74EC97169F1}"/>
              </a:ext>
            </a:extLst>
          </p:cNvPr>
          <p:cNvSpPr txBox="1"/>
          <p:nvPr/>
        </p:nvSpPr>
        <p:spPr>
          <a:xfrm>
            <a:off x="755576" y="687182"/>
            <a:ext cx="7869560" cy="369332"/>
          </a:xfrm>
          <a:prstGeom prst="rect">
            <a:avLst/>
          </a:prstGeom>
          <a:noFill/>
        </p:spPr>
        <p:txBody>
          <a:bodyPr wrap="square" rtlCol="0">
            <a:spAutoFit/>
          </a:bodyPr>
          <a:lstStyle/>
          <a:p>
            <a:pPr algn="ctr"/>
            <a:r>
              <a:rPr lang="es-GT" b="1" dirty="0">
                <a:solidFill>
                  <a:srgbClr val="0070C0"/>
                </a:solidFill>
                <a:effectLst>
                  <a:outerShdw blurRad="38100" dist="38100" dir="2700000" algn="tl">
                    <a:srgbClr val="000000">
                      <a:alpha val="43137"/>
                    </a:srgbClr>
                  </a:outerShdw>
                </a:effectLst>
              </a:rPr>
              <a:t>5 - </a:t>
            </a:r>
            <a:r>
              <a:rPr lang="es-GT" b="1" dirty="0"/>
              <a:t>Transacciones en Contratos Firmes y su Contraparte </a:t>
            </a:r>
            <a:r>
              <a:rPr lang="es-GT" b="1" dirty="0" smtClean="0"/>
              <a:t>enero 2019</a:t>
            </a:r>
            <a:endParaRPr lang="es-GT" b="1" dirty="0"/>
          </a:p>
        </p:txBody>
      </p:sp>
      <p:sp>
        <p:nvSpPr>
          <p:cNvPr id="3" name="CuadroTexto 2">
            <a:extLst>
              <a:ext uri="{FF2B5EF4-FFF2-40B4-BE49-F238E27FC236}">
                <a16:creationId xmlns:a16="http://schemas.microsoft.com/office/drawing/2014/main" xmlns="" id="{CB3522E9-0CF6-453E-9E9C-FEF192D6D443}"/>
              </a:ext>
            </a:extLst>
          </p:cNvPr>
          <p:cNvSpPr txBox="1"/>
          <p:nvPr/>
        </p:nvSpPr>
        <p:spPr>
          <a:xfrm>
            <a:off x="467544" y="6381328"/>
            <a:ext cx="6264696" cy="577081"/>
          </a:xfrm>
          <a:prstGeom prst="rect">
            <a:avLst/>
          </a:prstGeom>
          <a:noFill/>
        </p:spPr>
        <p:txBody>
          <a:bodyPr wrap="square" rtlCol="0">
            <a:spAutoFit/>
          </a:bodyPr>
          <a:lstStyle/>
          <a:p>
            <a:r>
              <a:rPr lang="es-GT" sz="1050" dirty="0"/>
              <a:t>Nota: Existen agentes titulares de DF que no necesariamente declaran CF, ya que un agente tiene el derecho pero no la obligación de inyectar potencia en un nodo de la RTR y a retirar potencia en otro nodo de la RTR.</a:t>
            </a:r>
          </a:p>
          <a:p>
            <a:endParaRPr lang="es-GT" sz="1050" dirty="0"/>
          </a:p>
        </p:txBody>
      </p:sp>
      <p:pic>
        <p:nvPicPr>
          <p:cNvPr id="8" name="Imagen 7"/>
          <p:cNvPicPr>
            <a:picLocks noChangeAspect="1"/>
          </p:cNvPicPr>
          <p:nvPr/>
        </p:nvPicPr>
        <p:blipFill>
          <a:blip r:embed="rId4"/>
          <a:stretch>
            <a:fillRect/>
          </a:stretch>
        </p:blipFill>
        <p:spPr>
          <a:xfrm>
            <a:off x="2339752" y="1074632"/>
            <a:ext cx="4248472" cy="5134244"/>
          </a:xfrm>
          <a:prstGeom prst="rect">
            <a:avLst/>
          </a:prstGeom>
        </p:spPr>
      </p:pic>
    </p:spTree>
    <p:extLst>
      <p:ext uri="{BB962C8B-B14F-4D97-AF65-F5344CB8AC3E}">
        <p14:creationId xmlns:p14="http://schemas.microsoft.com/office/powerpoint/2010/main" val="191611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28"/>
            <a:ext cx="8229600" cy="634082"/>
          </a:xfrm>
        </p:spPr>
        <p:txBody>
          <a:bodyPr>
            <a:noAutofit/>
          </a:bodyPr>
          <a:lstStyle/>
          <a:p>
            <a:r>
              <a:rPr lang="es-GT" sz="3200" u="sng" dirty="0">
                <a:solidFill>
                  <a:srgbClr val="0000FF"/>
                </a:solidFill>
              </a:rPr>
              <a:t>Análisis del Informe</a:t>
            </a:r>
            <a:endParaRPr lang="es-MX" sz="3200" u="sng" dirty="0">
              <a:solidFill>
                <a:srgbClr val="0000FF"/>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126" y="6165304"/>
            <a:ext cx="2190874"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123020" y="377862"/>
            <a:ext cx="8712968" cy="2585323"/>
          </a:xfrm>
          <a:prstGeom prst="rect">
            <a:avLst/>
          </a:prstGeom>
          <a:noFill/>
        </p:spPr>
        <p:txBody>
          <a:bodyPr wrap="square" rtlCol="0">
            <a:spAutoFit/>
          </a:bodyPr>
          <a:lstStyle/>
          <a:p>
            <a:pPr algn="just">
              <a:spcBef>
                <a:spcPct val="20000"/>
              </a:spcBef>
            </a:pPr>
            <a:endParaRPr lang="es-GT" sz="1000" dirty="0"/>
          </a:p>
          <a:p>
            <a:pPr algn="just"/>
            <a:r>
              <a:rPr lang="es-GT" sz="3200" b="1" dirty="0">
                <a:solidFill>
                  <a:srgbClr val="0070C0"/>
                </a:solidFill>
                <a:effectLst>
                  <a:outerShdw blurRad="38100" dist="38100" dir="2700000" algn="tl">
                    <a:srgbClr val="000000">
                      <a:alpha val="43137"/>
                    </a:srgbClr>
                  </a:outerShdw>
                </a:effectLst>
              </a:rPr>
              <a:t>6 - </a:t>
            </a:r>
            <a:r>
              <a:rPr lang="es-GT" sz="2400" dirty="0"/>
              <a:t>Debidos a los procesos posoperativos del MER, tales como mediciones comerciales, </a:t>
            </a:r>
            <a:r>
              <a:rPr lang="es-GT" sz="2400" dirty="0" err="1"/>
              <a:t>posdespachos</a:t>
            </a:r>
            <a:r>
              <a:rPr lang="es-GT" sz="2400" dirty="0"/>
              <a:t> y desviaciones,  derivados de la entrada en vigencia de la resolución CRIE-06-2016 y sus modificaciones dichos procesos tienen un desplazamiento de por lo menos un mes adicional, por lo que se presentan dentro de este informe las desviaciones del mes de enero.</a:t>
            </a:r>
          </a:p>
        </p:txBody>
      </p:sp>
      <p:pic>
        <p:nvPicPr>
          <p:cNvPr id="8" name="Imagen 7"/>
          <p:cNvPicPr>
            <a:picLocks noChangeAspect="1"/>
          </p:cNvPicPr>
          <p:nvPr/>
        </p:nvPicPr>
        <p:blipFill>
          <a:blip r:embed="rId3"/>
          <a:stretch>
            <a:fillRect/>
          </a:stretch>
        </p:blipFill>
        <p:spPr>
          <a:xfrm>
            <a:off x="4797278" y="2963185"/>
            <a:ext cx="4038710" cy="2891177"/>
          </a:xfrm>
          <a:prstGeom prst="rect">
            <a:avLst/>
          </a:prstGeom>
        </p:spPr>
      </p:pic>
      <p:pic>
        <p:nvPicPr>
          <p:cNvPr id="9" name="Imagen 8"/>
          <p:cNvPicPr>
            <a:picLocks noChangeAspect="1"/>
          </p:cNvPicPr>
          <p:nvPr/>
        </p:nvPicPr>
        <p:blipFill>
          <a:blip r:embed="rId4"/>
          <a:stretch>
            <a:fillRect/>
          </a:stretch>
        </p:blipFill>
        <p:spPr>
          <a:xfrm>
            <a:off x="125768" y="2963185"/>
            <a:ext cx="4384568" cy="2891177"/>
          </a:xfrm>
          <a:prstGeom prst="rect">
            <a:avLst/>
          </a:prstGeom>
        </p:spPr>
      </p:pic>
    </p:spTree>
    <p:extLst>
      <p:ext uri="{BB962C8B-B14F-4D97-AF65-F5344CB8AC3E}">
        <p14:creationId xmlns:p14="http://schemas.microsoft.com/office/powerpoint/2010/main" val="2913358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28581</TotalTime>
  <Words>2045</Words>
  <Application>Microsoft Office PowerPoint</Application>
  <PresentationFormat>Presentación en pantalla (4:3)</PresentationFormat>
  <Paragraphs>135</Paragraphs>
  <Slides>27</Slides>
  <Notes>13</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PMingLiU</vt:lpstr>
      <vt:lpstr>Arial</vt:lpstr>
      <vt:lpstr>Calibri</vt:lpstr>
      <vt:lpstr>Times New Roman</vt:lpstr>
      <vt:lpstr>Wingdings</vt:lpstr>
      <vt:lpstr>Tema de Office</vt:lpstr>
      <vt:lpstr>INFORME DE ANÁLISIS DE HECHOS RELEVANTES DEL MERCADO ELÉCTRICO REGIONAL DE FEBRERO DE 2019 </vt:lpstr>
      <vt:lpstr>Contenido</vt:lpstr>
      <vt:lpstr>Antecedente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Análisis del Informe</vt:lpstr>
      <vt:lpstr>Comportamiento General por País en el MER de febrero 2019</vt:lpstr>
      <vt:lpstr>Análisis del Informe</vt:lpstr>
      <vt:lpstr>Análisis del Informe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Reclamo del CND de los CVT asignados en enero 2015</dc:title>
  <dc:creator>FERNANDO</dc:creator>
  <cp:lastModifiedBy>Juan Miguel Girón Rivera</cp:lastModifiedBy>
  <cp:revision>728</cp:revision>
  <dcterms:created xsi:type="dcterms:W3CDTF">2015-02-20T17:06:19Z</dcterms:created>
  <dcterms:modified xsi:type="dcterms:W3CDTF">2019-03-18T22:48:32Z</dcterms:modified>
</cp:coreProperties>
</file>